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6"/>
  </p:notesMasterIdLst>
  <p:handoutMasterIdLst>
    <p:handoutMasterId r:id="rId17"/>
  </p:handoutMasterIdLst>
  <p:sldIdLst>
    <p:sldId id="263" r:id="rId6"/>
    <p:sldId id="339" r:id="rId7"/>
    <p:sldId id="332" r:id="rId8"/>
    <p:sldId id="341" r:id="rId9"/>
    <p:sldId id="329" r:id="rId10"/>
    <p:sldId id="331" r:id="rId11"/>
    <p:sldId id="333" r:id="rId12"/>
    <p:sldId id="334" r:id="rId13"/>
    <p:sldId id="342" r:id="rId14"/>
    <p:sldId id="315" r:id="rId15"/>
  </p:sldIdLst>
  <p:sldSz cx="12192000" cy="6858000"/>
  <p:notesSz cx="6662738" cy="9832975"/>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ardsectie" id="{10AF5F38-75AA-4E05-9443-3C572C0207E0}">
          <p14:sldIdLst>
            <p14:sldId id="263"/>
            <p14:sldId id="339"/>
            <p14:sldId id="332"/>
            <p14:sldId id="341"/>
            <p14:sldId id="329"/>
            <p14:sldId id="331"/>
            <p14:sldId id="333"/>
            <p14:sldId id="334"/>
            <p14:sldId id="342"/>
            <p14:sldId id="315"/>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950" autoAdjust="0"/>
    <p:restoredTop sz="94660"/>
  </p:normalViewPr>
  <p:slideViewPr>
    <p:cSldViewPr snapToGrid="0">
      <p:cViewPr varScale="1">
        <p:scale>
          <a:sx n="57" d="100"/>
          <a:sy n="57" d="100"/>
        </p:scale>
        <p:origin x="-96" y="-3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7186" cy="493357"/>
          </a:xfrm>
          <a:prstGeom prst="rect">
            <a:avLst/>
          </a:prstGeom>
        </p:spPr>
        <p:txBody>
          <a:bodyPr vert="horz" lIns="90882" tIns="45441" rIns="90882" bIns="45441" rtlCol="0"/>
          <a:lstStyle>
            <a:lvl1pPr algn="l">
              <a:defRPr sz="1200"/>
            </a:lvl1pPr>
          </a:lstStyle>
          <a:p>
            <a:endParaRPr lang="nl-BE"/>
          </a:p>
        </p:txBody>
      </p:sp>
      <p:sp>
        <p:nvSpPr>
          <p:cNvPr id="3" name="Tijdelijke aanduiding voor datum 2"/>
          <p:cNvSpPr>
            <a:spLocks noGrp="1"/>
          </p:cNvSpPr>
          <p:nvPr>
            <p:ph type="dt" sz="quarter" idx="1"/>
          </p:nvPr>
        </p:nvSpPr>
        <p:spPr>
          <a:xfrm>
            <a:off x="3774010" y="0"/>
            <a:ext cx="2887186" cy="493357"/>
          </a:xfrm>
          <a:prstGeom prst="rect">
            <a:avLst/>
          </a:prstGeom>
        </p:spPr>
        <p:txBody>
          <a:bodyPr vert="horz" lIns="90882" tIns="45441" rIns="90882" bIns="45441" rtlCol="0"/>
          <a:lstStyle>
            <a:lvl1pPr algn="r">
              <a:defRPr sz="1200"/>
            </a:lvl1pPr>
          </a:lstStyle>
          <a:p>
            <a:fld id="{578B679E-FC8C-4C90-91E8-7C3B8D071A4E}" type="datetimeFigureOut">
              <a:rPr lang="nl-BE" smtClean="0"/>
              <a:t>14/02/2017</a:t>
            </a:fld>
            <a:endParaRPr lang="nl-BE"/>
          </a:p>
        </p:txBody>
      </p:sp>
      <p:sp>
        <p:nvSpPr>
          <p:cNvPr id="4" name="Tijdelijke aanduiding voor voettekst 3"/>
          <p:cNvSpPr>
            <a:spLocks noGrp="1"/>
          </p:cNvSpPr>
          <p:nvPr>
            <p:ph type="ftr" sz="quarter" idx="2"/>
          </p:nvPr>
        </p:nvSpPr>
        <p:spPr>
          <a:xfrm>
            <a:off x="0" y="9339621"/>
            <a:ext cx="2887186" cy="493356"/>
          </a:xfrm>
          <a:prstGeom prst="rect">
            <a:avLst/>
          </a:prstGeom>
        </p:spPr>
        <p:txBody>
          <a:bodyPr vert="horz" lIns="90882" tIns="45441" rIns="90882" bIns="45441"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774010" y="9339621"/>
            <a:ext cx="2887186" cy="493356"/>
          </a:xfrm>
          <a:prstGeom prst="rect">
            <a:avLst/>
          </a:prstGeom>
        </p:spPr>
        <p:txBody>
          <a:bodyPr vert="horz" lIns="90882" tIns="45441" rIns="90882" bIns="45441" rtlCol="0" anchor="b"/>
          <a:lstStyle>
            <a:lvl1pPr algn="r">
              <a:defRPr sz="1200"/>
            </a:lvl1pPr>
          </a:lstStyle>
          <a:p>
            <a:fld id="{A4DF511C-A080-41AA-93AB-4F8A32E0BDDC}" type="slidenum">
              <a:rPr lang="nl-BE" smtClean="0"/>
              <a:t>‹nr.›</a:t>
            </a:fld>
            <a:endParaRPr lang="nl-BE"/>
          </a:p>
        </p:txBody>
      </p:sp>
    </p:spTree>
    <p:extLst>
      <p:ext uri="{BB962C8B-B14F-4D97-AF65-F5344CB8AC3E}">
        <p14:creationId xmlns:p14="http://schemas.microsoft.com/office/powerpoint/2010/main" val="21998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7186" cy="493357"/>
          </a:xfrm>
          <a:prstGeom prst="rect">
            <a:avLst/>
          </a:prstGeom>
        </p:spPr>
        <p:txBody>
          <a:bodyPr vert="horz" lIns="90882" tIns="45441" rIns="90882" bIns="45441" rtlCol="0"/>
          <a:lstStyle>
            <a:lvl1pPr algn="l">
              <a:defRPr sz="1200"/>
            </a:lvl1pPr>
          </a:lstStyle>
          <a:p>
            <a:endParaRPr lang="nl-BE"/>
          </a:p>
        </p:txBody>
      </p:sp>
      <p:sp>
        <p:nvSpPr>
          <p:cNvPr id="3" name="Tijdelijke aanduiding voor datum 2"/>
          <p:cNvSpPr>
            <a:spLocks noGrp="1"/>
          </p:cNvSpPr>
          <p:nvPr>
            <p:ph type="dt" idx="1"/>
          </p:nvPr>
        </p:nvSpPr>
        <p:spPr>
          <a:xfrm>
            <a:off x="3774010" y="0"/>
            <a:ext cx="2887186" cy="493357"/>
          </a:xfrm>
          <a:prstGeom prst="rect">
            <a:avLst/>
          </a:prstGeom>
        </p:spPr>
        <p:txBody>
          <a:bodyPr vert="horz" lIns="90882" tIns="45441" rIns="90882" bIns="45441" rtlCol="0"/>
          <a:lstStyle>
            <a:lvl1pPr algn="r">
              <a:defRPr sz="1200"/>
            </a:lvl1pPr>
          </a:lstStyle>
          <a:p>
            <a:fld id="{4008FF86-CDAD-4682-8407-BDA5E9CC1215}" type="datetimeFigureOut">
              <a:rPr lang="nl-BE" smtClean="0"/>
              <a:t>14/02/2017</a:t>
            </a:fld>
            <a:endParaRPr lang="nl-BE"/>
          </a:p>
        </p:txBody>
      </p:sp>
      <p:sp>
        <p:nvSpPr>
          <p:cNvPr id="4" name="Tijdelijke aanduiding voor dia-afbeelding 3"/>
          <p:cNvSpPr>
            <a:spLocks noGrp="1" noRot="1" noChangeAspect="1"/>
          </p:cNvSpPr>
          <p:nvPr>
            <p:ph type="sldImg" idx="2"/>
          </p:nvPr>
        </p:nvSpPr>
        <p:spPr>
          <a:xfrm>
            <a:off x="382588" y="1230313"/>
            <a:ext cx="5897562" cy="3317875"/>
          </a:xfrm>
          <a:prstGeom prst="rect">
            <a:avLst/>
          </a:prstGeom>
          <a:noFill/>
          <a:ln w="12700">
            <a:solidFill>
              <a:prstClr val="black"/>
            </a:solidFill>
          </a:ln>
        </p:spPr>
        <p:txBody>
          <a:bodyPr vert="horz" lIns="90882" tIns="45441" rIns="90882" bIns="45441" rtlCol="0" anchor="ctr"/>
          <a:lstStyle/>
          <a:p>
            <a:endParaRPr lang="nl-BE"/>
          </a:p>
        </p:txBody>
      </p:sp>
      <p:sp>
        <p:nvSpPr>
          <p:cNvPr id="5" name="Tijdelijke aanduiding voor notities 4"/>
          <p:cNvSpPr>
            <a:spLocks noGrp="1"/>
          </p:cNvSpPr>
          <p:nvPr>
            <p:ph type="body" sz="quarter" idx="3"/>
          </p:nvPr>
        </p:nvSpPr>
        <p:spPr>
          <a:xfrm>
            <a:off x="666274" y="4732119"/>
            <a:ext cx="5330190" cy="3871734"/>
          </a:xfrm>
          <a:prstGeom prst="rect">
            <a:avLst/>
          </a:prstGeom>
        </p:spPr>
        <p:txBody>
          <a:bodyPr vert="horz" lIns="90882" tIns="45441" rIns="90882" bIns="45441"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6" name="Tijdelijke aanduiding voor voettekst 5"/>
          <p:cNvSpPr>
            <a:spLocks noGrp="1"/>
          </p:cNvSpPr>
          <p:nvPr>
            <p:ph type="ftr" sz="quarter" idx="4"/>
          </p:nvPr>
        </p:nvSpPr>
        <p:spPr>
          <a:xfrm>
            <a:off x="0" y="9339621"/>
            <a:ext cx="2887186" cy="493356"/>
          </a:xfrm>
          <a:prstGeom prst="rect">
            <a:avLst/>
          </a:prstGeom>
        </p:spPr>
        <p:txBody>
          <a:bodyPr vert="horz" lIns="90882" tIns="45441" rIns="90882" bIns="45441"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774010" y="9339621"/>
            <a:ext cx="2887186" cy="493356"/>
          </a:xfrm>
          <a:prstGeom prst="rect">
            <a:avLst/>
          </a:prstGeom>
        </p:spPr>
        <p:txBody>
          <a:bodyPr vert="horz" lIns="90882" tIns="45441" rIns="90882" bIns="45441" rtlCol="0" anchor="b"/>
          <a:lstStyle>
            <a:lvl1pPr algn="r">
              <a:defRPr sz="1200"/>
            </a:lvl1pPr>
          </a:lstStyle>
          <a:p>
            <a:fld id="{D84DD157-B8F0-4493-9CA3-F51721B26216}" type="slidenum">
              <a:rPr lang="nl-BE" smtClean="0"/>
              <a:t>‹nr.›</a:t>
            </a:fld>
            <a:endParaRPr lang="nl-BE"/>
          </a:p>
        </p:txBody>
      </p:sp>
    </p:spTree>
    <p:extLst>
      <p:ext uri="{BB962C8B-B14F-4D97-AF65-F5344CB8AC3E}">
        <p14:creationId xmlns:p14="http://schemas.microsoft.com/office/powerpoint/2010/main" val="1890544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54000" y="801688"/>
            <a:ext cx="7124700" cy="4008437"/>
          </a:xfrm>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fld id="{2BD75623-1793-43F3-A66E-14823089EC54}" type="slidenum">
              <a:rPr lang="nl-BE" smtClean="0"/>
              <a:t>1</a:t>
            </a:fld>
            <a:endParaRPr lang="nl-BE"/>
          </a:p>
        </p:txBody>
      </p:sp>
    </p:spTree>
    <p:extLst>
      <p:ext uri="{BB962C8B-B14F-4D97-AF65-F5344CB8AC3E}">
        <p14:creationId xmlns:p14="http://schemas.microsoft.com/office/powerpoint/2010/main" val="731074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54000" y="801688"/>
            <a:ext cx="7124700" cy="4008437"/>
          </a:xfrm>
        </p:spPr>
      </p:sp>
      <p:sp>
        <p:nvSpPr>
          <p:cNvPr id="3" name="Tijdelijke aanduiding voor notities 2"/>
          <p:cNvSpPr>
            <a:spLocks noGrp="1"/>
          </p:cNvSpPr>
          <p:nvPr>
            <p:ph type="body" idx="1"/>
          </p:nvPr>
        </p:nvSpPr>
        <p:spPr/>
        <p:txBody>
          <a:bodyPr/>
          <a:lstStyle/>
          <a:p>
            <a:endParaRPr lang="nl-BE"/>
          </a:p>
        </p:txBody>
      </p:sp>
      <p:sp>
        <p:nvSpPr>
          <p:cNvPr id="4" name="Tijdelijke aanduiding voor dianumm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BD75623-1793-43F3-A66E-14823089EC54}" type="slidenum">
              <a:rPr kumimoji="0" lang="nl-BE"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nl-BE"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444189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BE"/>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BE"/>
          </a:p>
        </p:txBody>
      </p:sp>
      <p:sp>
        <p:nvSpPr>
          <p:cNvPr id="4" name="Tijdelijke aanduiding voor datum 3"/>
          <p:cNvSpPr>
            <a:spLocks noGrp="1"/>
          </p:cNvSpPr>
          <p:nvPr>
            <p:ph type="dt" sz="half" idx="10"/>
          </p:nvPr>
        </p:nvSpPr>
        <p:spPr/>
        <p:txBody>
          <a:bodyPr/>
          <a:lstStyle/>
          <a:p>
            <a:fld id="{EAD6DA42-6A40-4D88-8A1F-EC30EEFA49A6}" type="datetimeFigureOut">
              <a:rPr lang="nl-BE" smtClean="0"/>
              <a:t>14/02/2017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4148404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p>
            <a:fld id="{EAD6DA42-6A40-4D88-8A1F-EC30EEFA49A6}" type="datetimeFigureOut">
              <a:rPr lang="nl-BE" smtClean="0"/>
              <a:t>14/02/2017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3635823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BE"/>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p>
            <a:fld id="{EAD6DA42-6A40-4D88-8A1F-EC30EEFA49A6}" type="datetimeFigureOut">
              <a:rPr lang="nl-BE" smtClean="0"/>
              <a:t>14/02/2017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233608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dirty="0"/>
          </a:p>
        </p:txBody>
      </p:sp>
      <p:sp>
        <p:nvSpPr>
          <p:cNvPr id="3" name="Tijdelijke aanduiding voor inhoud 2"/>
          <p:cNvSpPr>
            <a:spLocks noGrp="1"/>
          </p:cNvSpPr>
          <p:nvPr>
            <p:ph idx="1" hasCustomPrompt="1"/>
          </p:nvPr>
        </p:nvSpPr>
        <p:spPr/>
        <p:txBody>
          <a:bodyPr/>
          <a:lstStyle>
            <a:lvl1pPr marL="342900" indent="-342900">
              <a:buClr>
                <a:srgbClr val="EBA701"/>
              </a:buClr>
              <a:buFont typeface="Wingdings" pitchFamily="2" charset="2"/>
              <a:buChar char="q"/>
              <a:defRPr/>
            </a:lvl1pPr>
            <a:lvl2pPr marL="742950" indent="-285750">
              <a:buClr>
                <a:srgbClr val="EBA701"/>
              </a:buClr>
              <a:buFont typeface="Wingdings" pitchFamily="2" charset="2"/>
              <a:buChar char="q"/>
              <a:defRPr/>
            </a:lvl2pPr>
            <a:lvl3pPr marL="1143000" indent="-228600">
              <a:buClr>
                <a:srgbClr val="EBA701"/>
              </a:buClr>
              <a:buFont typeface="Wingdings" pitchFamily="2" charset="2"/>
              <a:buChar char="q"/>
              <a:defRPr/>
            </a:lvl3pPr>
            <a:lvl4pPr marL="1600200" indent="-228600">
              <a:buClr>
                <a:srgbClr val="EBA701"/>
              </a:buClr>
              <a:buFont typeface="Wingdings" pitchFamily="2" charset="2"/>
              <a:buChar char="q"/>
              <a:defRPr/>
            </a:lvl4pPr>
            <a:lvl5pPr marL="1828800" indent="0">
              <a:buClr>
                <a:srgbClr val="EBA701"/>
              </a:buClr>
              <a:buNone/>
              <a:defRPr/>
            </a:lvl5pPr>
          </a:lstStyle>
          <a:p>
            <a:pPr lvl="0"/>
            <a:r>
              <a:rPr lang="nl-NL" dirty="0"/>
              <a:t>Eerste regel</a:t>
            </a:r>
          </a:p>
          <a:p>
            <a:pPr lvl="1"/>
            <a:r>
              <a:rPr lang="nl-NL" dirty="0"/>
              <a:t>Tweede regel</a:t>
            </a:r>
          </a:p>
          <a:p>
            <a:pPr lvl="2"/>
            <a:r>
              <a:rPr lang="nl-NL" dirty="0"/>
              <a:t>Derde regel</a:t>
            </a:r>
          </a:p>
          <a:p>
            <a:pPr lvl="3"/>
            <a:r>
              <a:rPr lang="nl-NL" dirty="0"/>
              <a:t>Vierde regel</a:t>
            </a:r>
          </a:p>
          <a:p>
            <a:pPr lvl="0"/>
            <a:endParaRPr lang="nl-NL" dirty="0"/>
          </a:p>
        </p:txBody>
      </p:sp>
    </p:spTree>
    <p:extLst>
      <p:ext uri="{BB962C8B-B14F-4D97-AF65-F5344CB8AC3E}">
        <p14:creationId xmlns:p14="http://schemas.microsoft.com/office/powerpoint/2010/main" val="73483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dia">
    <p:bg>
      <p:bgRef idx="1001">
        <a:schemeClr val="bg1"/>
      </p:bgRef>
    </p:bg>
    <p:spTree>
      <p:nvGrpSpPr>
        <p:cNvPr id="1" name=""/>
        <p:cNvGrpSpPr/>
        <p:nvPr/>
      </p:nvGrpSpPr>
      <p:grpSpPr>
        <a:xfrm>
          <a:off x="0" y="0"/>
          <a:ext cx="0" cy="0"/>
          <a:chOff x="0" y="0"/>
          <a:chExt cx="0" cy="0"/>
        </a:xfrm>
      </p:grpSpPr>
      <p:sp>
        <p:nvSpPr>
          <p:cNvPr id="8" name="Titel 1"/>
          <p:cNvSpPr>
            <a:spLocks noGrp="1"/>
          </p:cNvSpPr>
          <p:nvPr>
            <p:ph type="title"/>
          </p:nvPr>
        </p:nvSpPr>
        <p:spPr>
          <a:xfrm>
            <a:off x="609600" y="274638"/>
            <a:ext cx="10972800" cy="1143000"/>
          </a:xfrm>
        </p:spPr>
        <p:txBody>
          <a:bodyPr/>
          <a:lstStyle/>
          <a:p>
            <a:r>
              <a:rPr lang="nl-NL"/>
              <a:t>Klik om de stijl te bewerken</a:t>
            </a:r>
            <a:endParaRPr lang="nl-NL" dirty="0"/>
          </a:p>
        </p:txBody>
      </p:sp>
      <p:sp>
        <p:nvSpPr>
          <p:cNvPr id="9" name="Tijdelijke aanduiding voor inhoud 2"/>
          <p:cNvSpPr>
            <a:spLocks noGrp="1"/>
          </p:cNvSpPr>
          <p:nvPr>
            <p:ph idx="1" hasCustomPrompt="1"/>
          </p:nvPr>
        </p:nvSpPr>
        <p:spPr>
          <a:xfrm>
            <a:off x="609600" y="1600201"/>
            <a:ext cx="10972800" cy="4525963"/>
          </a:xfrm>
        </p:spPr>
        <p:txBody>
          <a:bodyPr/>
          <a:lstStyle>
            <a:lvl1pPr marL="266700" indent="-266700">
              <a:buFont typeface="Wingdings" pitchFamily="2" charset="2"/>
              <a:buChar char="q"/>
              <a:defRPr/>
            </a:lvl1pPr>
            <a:lvl2pPr marL="715963" indent="-258763">
              <a:buFont typeface="Wingdings" pitchFamily="2" charset="2"/>
              <a:buChar char="q"/>
              <a:defRPr/>
            </a:lvl2pPr>
            <a:lvl3pPr marL="1165225" indent="-250825">
              <a:buFont typeface="Wingdings" pitchFamily="2" charset="2"/>
              <a:buChar char="q"/>
              <a:defRPr/>
            </a:lvl3pPr>
            <a:lvl4pPr marL="1612900" indent="-241300">
              <a:buFont typeface="Wingdings" pitchFamily="2" charset="2"/>
              <a:buChar char="q"/>
              <a:defRPr/>
            </a:lvl4pPr>
            <a:lvl5pPr marL="1828800" indent="0">
              <a:buNone/>
              <a:defRPr/>
            </a:lvl5pPr>
          </a:lstStyle>
          <a:p>
            <a:pPr lvl="0"/>
            <a:r>
              <a:rPr lang="nl-NL" dirty="0"/>
              <a:t>Eerste regel</a:t>
            </a:r>
          </a:p>
          <a:p>
            <a:pPr lvl="1"/>
            <a:r>
              <a:rPr lang="nl-NL" dirty="0"/>
              <a:t>Tweede regel</a:t>
            </a:r>
          </a:p>
          <a:p>
            <a:pPr lvl="2"/>
            <a:r>
              <a:rPr lang="nl-NL" dirty="0"/>
              <a:t>Derde regel</a:t>
            </a:r>
          </a:p>
          <a:p>
            <a:pPr lvl="3"/>
            <a:r>
              <a:rPr lang="nl-NL" dirty="0"/>
              <a:t>Vierde regel</a:t>
            </a:r>
          </a:p>
          <a:p>
            <a:pPr lvl="0"/>
            <a:endParaRPr lang="nl-NL" dirty="0"/>
          </a:p>
        </p:txBody>
      </p:sp>
    </p:spTree>
    <p:extLst>
      <p:ext uri="{BB962C8B-B14F-4D97-AF65-F5344CB8AC3E}">
        <p14:creationId xmlns:p14="http://schemas.microsoft.com/office/powerpoint/2010/main" val="161347921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BE"/>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10"/>
          </p:nvPr>
        </p:nvSpPr>
        <p:spPr/>
        <p:txBody>
          <a:bodyPr/>
          <a:lstStyle/>
          <a:p>
            <a:fld id="{EAD6DA42-6A40-4D88-8A1F-EC30EEFA49A6}" type="datetimeFigureOut">
              <a:rPr lang="nl-BE" smtClean="0"/>
              <a:t>14/02/2017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48861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BE"/>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EAD6DA42-6A40-4D88-8A1F-EC30EEFA49A6}" type="datetimeFigureOut">
              <a:rPr lang="nl-BE" smtClean="0"/>
              <a:t>14/02/2017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491850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BE"/>
          </a:p>
        </p:txBody>
      </p:sp>
      <p:sp>
        <p:nvSpPr>
          <p:cNvPr id="3" name="Tijdelijke aanduiding voor inhoud 2"/>
          <p:cNvSpPr>
            <a:spLocks noGrp="1"/>
          </p:cNvSpPr>
          <p:nvPr>
            <p:ph sz="half" idx="1"/>
          </p:nvPr>
        </p:nvSpPr>
        <p:spPr>
          <a:xfrm>
            <a:off x="838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p:cNvSpPr>
            <a:spLocks noGrp="1"/>
          </p:cNvSpPr>
          <p:nvPr>
            <p:ph sz="half" idx="2"/>
          </p:nvPr>
        </p:nvSpPr>
        <p:spPr>
          <a:xfrm>
            <a:off x="6172200" y="1825625"/>
            <a:ext cx="5181600" cy="435133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p:cNvSpPr>
            <a:spLocks noGrp="1"/>
          </p:cNvSpPr>
          <p:nvPr>
            <p:ph type="dt" sz="half" idx="10"/>
          </p:nvPr>
        </p:nvSpPr>
        <p:spPr/>
        <p:txBody>
          <a:bodyPr/>
          <a:lstStyle/>
          <a:p>
            <a:fld id="{EAD6DA42-6A40-4D88-8A1F-EC30EEFA49A6}" type="datetimeFigureOut">
              <a:rPr lang="nl-BE" smtClean="0"/>
              <a:t>14/02/2017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2828744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BE"/>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p:cNvSpPr>
            <a:spLocks noGrp="1"/>
          </p:cNvSpPr>
          <p:nvPr>
            <p:ph type="dt" sz="half" idx="10"/>
          </p:nvPr>
        </p:nvSpPr>
        <p:spPr/>
        <p:txBody>
          <a:bodyPr/>
          <a:lstStyle/>
          <a:p>
            <a:fld id="{EAD6DA42-6A40-4D88-8A1F-EC30EEFA49A6}" type="datetimeFigureOut">
              <a:rPr lang="nl-BE" smtClean="0"/>
              <a:t>14/02/2017</a:t>
            </a:fld>
            <a:endParaRPr lang="nl-BE"/>
          </a:p>
        </p:txBody>
      </p:sp>
      <p:sp>
        <p:nvSpPr>
          <p:cNvPr id="8" name="Tijdelijke aanduiding voor voettekst 7"/>
          <p:cNvSpPr>
            <a:spLocks noGrp="1"/>
          </p:cNvSpPr>
          <p:nvPr>
            <p:ph type="ftr" sz="quarter" idx="11"/>
          </p:nvPr>
        </p:nvSpPr>
        <p:spPr/>
        <p:txBody>
          <a:bodyPr/>
          <a:lstStyle/>
          <a:p>
            <a:endParaRPr lang="nl-BE"/>
          </a:p>
        </p:txBody>
      </p:sp>
      <p:sp>
        <p:nvSpPr>
          <p:cNvPr id="9" name="Tijdelijke aanduiding voor dianummer 8"/>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1940423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BE"/>
          </a:p>
        </p:txBody>
      </p:sp>
      <p:sp>
        <p:nvSpPr>
          <p:cNvPr id="3" name="Tijdelijke aanduiding voor datum 2"/>
          <p:cNvSpPr>
            <a:spLocks noGrp="1"/>
          </p:cNvSpPr>
          <p:nvPr>
            <p:ph type="dt" sz="half" idx="10"/>
          </p:nvPr>
        </p:nvSpPr>
        <p:spPr/>
        <p:txBody>
          <a:bodyPr/>
          <a:lstStyle/>
          <a:p>
            <a:fld id="{EAD6DA42-6A40-4D88-8A1F-EC30EEFA49A6}" type="datetimeFigureOut">
              <a:rPr lang="nl-BE" smtClean="0"/>
              <a:t>14/02/2017</a:t>
            </a:fld>
            <a:endParaRPr lang="nl-BE"/>
          </a:p>
        </p:txBody>
      </p:sp>
      <p:sp>
        <p:nvSpPr>
          <p:cNvPr id="4" name="Tijdelijke aanduiding voor voettekst 3"/>
          <p:cNvSpPr>
            <a:spLocks noGrp="1"/>
          </p:cNvSpPr>
          <p:nvPr>
            <p:ph type="ftr" sz="quarter" idx="11"/>
          </p:nvPr>
        </p:nvSpPr>
        <p:spPr/>
        <p:txBody>
          <a:bodyPr/>
          <a:lstStyle/>
          <a:p>
            <a:endParaRPr lang="nl-BE"/>
          </a:p>
        </p:txBody>
      </p:sp>
      <p:sp>
        <p:nvSpPr>
          <p:cNvPr id="5" name="Tijdelijke aanduiding voor dianummer 4"/>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1247757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AD6DA42-6A40-4D88-8A1F-EC30EEFA49A6}" type="datetimeFigureOut">
              <a:rPr lang="nl-BE" smtClean="0"/>
              <a:t>14/02/2017</a:t>
            </a:fld>
            <a:endParaRPr lang="nl-BE"/>
          </a:p>
        </p:txBody>
      </p:sp>
      <p:sp>
        <p:nvSpPr>
          <p:cNvPr id="3" name="Tijdelijke aanduiding voor voettekst 2"/>
          <p:cNvSpPr>
            <a:spLocks noGrp="1"/>
          </p:cNvSpPr>
          <p:nvPr>
            <p:ph type="ftr" sz="quarter" idx="1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1325460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BE"/>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AD6DA42-6A40-4D88-8A1F-EC30EEFA49A6}" type="datetimeFigureOut">
              <a:rPr lang="nl-BE" smtClean="0"/>
              <a:t>14/02/2017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803327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BE"/>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EAD6DA42-6A40-4D88-8A1F-EC30EEFA49A6}" type="datetimeFigureOut">
              <a:rPr lang="nl-BE" smtClean="0"/>
              <a:t>14/02/2017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EB0F7264-38E9-45CD-B209-B44939FD8885}" type="slidenum">
              <a:rPr lang="nl-BE" smtClean="0"/>
              <a:t>‹nr.›</a:t>
            </a:fld>
            <a:endParaRPr lang="nl-BE"/>
          </a:p>
        </p:txBody>
      </p:sp>
    </p:spTree>
    <p:extLst>
      <p:ext uri="{BB962C8B-B14F-4D97-AF65-F5344CB8AC3E}">
        <p14:creationId xmlns:p14="http://schemas.microsoft.com/office/powerpoint/2010/main" val="2093528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2.gif"/><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D6DA42-6A40-4D88-8A1F-EC30EEFA49A6}" type="datetimeFigureOut">
              <a:rPr lang="nl-BE" smtClean="0"/>
              <a:t>14/02/2017</a:t>
            </a:fld>
            <a:endParaRPr lang="nl-BE"/>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BE"/>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0F7264-38E9-45CD-B209-B44939FD8885}" type="slidenum">
              <a:rPr lang="nl-BE" smtClean="0"/>
              <a:t>‹nr.›</a:t>
            </a:fld>
            <a:endParaRPr lang="nl-BE"/>
          </a:p>
        </p:txBody>
      </p:sp>
    </p:spTree>
    <p:extLst>
      <p:ext uri="{BB962C8B-B14F-4D97-AF65-F5344CB8AC3E}">
        <p14:creationId xmlns:p14="http://schemas.microsoft.com/office/powerpoint/2010/main" val="1548425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Afbeelding 4"/>
          <p:cNvPicPr>
            <a:picLocks noChangeAspect="1"/>
          </p:cNvPicPr>
          <p:nvPr/>
        </p:nvPicPr>
        <p:blipFill rotWithShape="1">
          <a:blip r:embed="rId4"/>
          <a:srcRect t="-10148" b="10149"/>
          <a:stretch/>
        </p:blipFill>
        <p:spPr>
          <a:xfrm>
            <a:off x="1" y="0"/>
            <a:ext cx="12192000" cy="6858000"/>
          </a:xfrm>
          <a:prstGeom prst="rect">
            <a:avLst/>
          </a:prstGeom>
        </p:spPr>
      </p:pic>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BE" dirty="0"/>
              <a:t>Titelstijl van model bewerken</a:t>
            </a:r>
            <a:endParaRPr lang="nl-NL" dirty="0"/>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dirty="0"/>
              <a:t>Eerste regel</a:t>
            </a:r>
          </a:p>
          <a:p>
            <a:pPr lvl="1"/>
            <a:r>
              <a:rPr lang="nl-NL" dirty="0"/>
              <a:t>Tweede regel</a:t>
            </a:r>
          </a:p>
          <a:p>
            <a:pPr lvl="2"/>
            <a:r>
              <a:rPr lang="nl-NL" dirty="0"/>
              <a:t>Derde regel</a:t>
            </a:r>
          </a:p>
          <a:p>
            <a:pPr lvl="3"/>
            <a:r>
              <a:rPr lang="nl-NL" dirty="0"/>
              <a:t>Vierde regel</a:t>
            </a:r>
          </a:p>
        </p:txBody>
      </p:sp>
      <p:pic>
        <p:nvPicPr>
          <p:cNvPr id="7" name="Picture 2" descr="\\voka-fs\Users\bregt.timmerman\Desktop\Beeld_en_woordmerk_Netwerk_van_Ondernemingen_invers_wit.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0415" y="6161286"/>
            <a:ext cx="1861920" cy="602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082254"/>
      </p:ext>
    </p:extLst>
  </p:cSld>
  <p:clrMap bg1="lt1" tx1="dk1" bg2="lt2" tx2="dk2" accent1="accent1" accent2="accent2" accent3="accent3" accent4="accent4" accent5="accent5" accent6="accent6" hlink="hlink" folHlink="folHlink"/>
  <p:sldLayoutIdLst>
    <p:sldLayoutId id="2147483661" r:id="rId1"/>
    <p:sldLayoutId id="2147483662" r:id="rId2"/>
  </p:sldLayoutIdLst>
  <p:hf hdr="0" dt="0"/>
  <p:txStyles>
    <p:titleStyle>
      <a:lvl1pPr algn="ctr" defTabSz="457200" rtl="0" eaLnBrk="1" latinLnBrk="0" hangingPunct="1">
        <a:spcBef>
          <a:spcPct val="0"/>
        </a:spcBef>
        <a:buNone/>
        <a:defRPr sz="2600" b="1" kern="1200">
          <a:solidFill>
            <a:srgbClr val="EBA701"/>
          </a:solidFill>
          <a:latin typeface="Arial" pitchFamily="34" charset="0"/>
          <a:ea typeface="+mj-ea"/>
          <a:cs typeface="Arial" pitchFamily="34" charset="0"/>
        </a:defRPr>
      </a:lvl1pPr>
    </p:titleStyle>
    <p:bodyStyle>
      <a:lvl1pPr marL="342900" indent="-342900" algn="l" defTabSz="457200" rtl="0" eaLnBrk="1" latinLnBrk="0" hangingPunct="1">
        <a:spcBef>
          <a:spcPct val="20000"/>
        </a:spcBef>
        <a:buClr>
          <a:srgbClr val="EBA701"/>
        </a:buClr>
        <a:buFont typeface="Wingdings" pitchFamily="2" charset="2"/>
        <a:buChar char="q"/>
        <a:defRPr sz="2000" b="0" kern="1200">
          <a:solidFill>
            <a:schemeClr val="tx1"/>
          </a:solidFill>
          <a:latin typeface="Arial" pitchFamily="34" charset="0"/>
          <a:ea typeface="+mn-ea"/>
          <a:cs typeface="Arial" pitchFamily="34" charset="0"/>
        </a:defRPr>
      </a:lvl1pPr>
      <a:lvl2pPr marL="742950" indent="-285750" algn="l" defTabSz="457200" rtl="0" eaLnBrk="1" latinLnBrk="0" hangingPunct="1">
        <a:spcBef>
          <a:spcPct val="20000"/>
        </a:spcBef>
        <a:buClr>
          <a:srgbClr val="EBA701"/>
        </a:buClr>
        <a:buFont typeface="Wingdings" pitchFamily="2" charset="2"/>
        <a:buChar char="q"/>
        <a:defRPr sz="2000" b="0" kern="1200" baseline="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Clr>
          <a:srgbClr val="EBA701"/>
        </a:buClr>
        <a:buFont typeface="Wingdings" pitchFamily="2" charset="2"/>
        <a:buChar char="q"/>
        <a:defRPr sz="2000" b="0" kern="1200">
          <a:solidFill>
            <a:schemeClr val="tx1"/>
          </a:solidFill>
          <a:latin typeface="Arial" pitchFamily="34" charset="0"/>
          <a:ea typeface="+mn-ea"/>
          <a:cs typeface="Arial" pitchFamily="34" charset="0"/>
        </a:defRPr>
      </a:lvl3pPr>
      <a:lvl4pPr marL="1600200" indent="-228600" algn="l" defTabSz="457200" rtl="0" eaLnBrk="1" latinLnBrk="0" hangingPunct="1">
        <a:spcBef>
          <a:spcPct val="20000"/>
        </a:spcBef>
        <a:buClr>
          <a:srgbClr val="EBA701"/>
        </a:buClr>
        <a:buFont typeface="Wingdings" pitchFamily="2" charset="2"/>
        <a:buChar char="q"/>
        <a:defRPr sz="2000" b="0" kern="1200">
          <a:solidFill>
            <a:schemeClr val="tx1"/>
          </a:solidFill>
          <a:latin typeface="Arial" pitchFamily="34" charset="0"/>
          <a:ea typeface="+mn-ea"/>
          <a:cs typeface="Arial" pitchFamily="34" charset="0"/>
        </a:defRPr>
      </a:lvl4pPr>
      <a:lvl5pPr marL="2057400" indent="-228600" algn="l" defTabSz="457200" rtl="0" eaLnBrk="1" latinLnBrk="0" hangingPunct="1">
        <a:spcBef>
          <a:spcPct val="20000"/>
        </a:spcBef>
        <a:buClr>
          <a:srgbClr val="EBA701"/>
        </a:buClr>
        <a:buFont typeface="Arial" pitchFamily="34" charset="0"/>
        <a:buChar char="•"/>
        <a:defRPr sz="2000" b="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voka-fs\Users\bregt.timmerman\Desktop\Naamloo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50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1862239" y="1846830"/>
            <a:ext cx="8872262" cy="1077196"/>
          </a:xfrm>
          <a:prstGeom prst="rect">
            <a:avLst/>
          </a:prstGeom>
          <a:noFill/>
        </p:spPr>
        <p:txBody>
          <a:bodyPr wrap="square" lIns="91420" tIns="45709" rIns="91420" bIns="45709" rtlCol="0">
            <a:spAutoFit/>
          </a:bodyPr>
          <a:lstStyle/>
          <a:p>
            <a:pPr algn="ctr"/>
            <a:r>
              <a:rPr lang="nl-BE" sz="3200" b="1" dirty="0">
                <a:solidFill>
                  <a:schemeClr val="bg1"/>
                </a:solidFill>
              </a:rPr>
              <a:t>Arbitrage </a:t>
            </a:r>
          </a:p>
          <a:p>
            <a:pPr algn="ctr"/>
            <a:r>
              <a:rPr lang="nl-BE" sz="3200" b="1" dirty="0">
                <a:solidFill>
                  <a:schemeClr val="bg1"/>
                </a:solidFill>
              </a:rPr>
              <a:t>9 februari 2016</a:t>
            </a:r>
          </a:p>
        </p:txBody>
      </p:sp>
      <p:pic>
        <p:nvPicPr>
          <p:cNvPr id="2050" name="Picture 2" descr="\\voka-fs\Users\bregt.timmerman\Desktop\Beeld_en_woordmerk_Netwerk_van_Ondernemingen_invers_wi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6982" y="5957307"/>
            <a:ext cx="1723491" cy="743747"/>
          </a:xfrm>
          <a:prstGeom prst="rect">
            <a:avLst/>
          </a:prstGeom>
          <a:noFill/>
          <a:extLst>
            <a:ext uri="{909E8E84-426E-40DD-AFC4-6F175D3DCCD1}">
              <a14:hiddenFill xmlns:a14="http://schemas.microsoft.com/office/drawing/2010/main">
                <a:solidFill>
                  <a:srgbClr val="FFFFFF"/>
                </a:solidFill>
              </a14:hiddenFill>
            </a:ext>
          </a:extLst>
        </p:spPr>
      </p:pic>
      <p:sp>
        <p:nvSpPr>
          <p:cNvPr id="6" name="Tijdelijke aanduiding voor inhoud 2"/>
          <p:cNvSpPr>
            <a:spLocks noGrp="1"/>
          </p:cNvSpPr>
          <p:nvPr>
            <p:ph idx="1"/>
          </p:nvPr>
        </p:nvSpPr>
        <p:spPr>
          <a:xfrm>
            <a:off x="4358355" y="3851564"/>
            <a:ext cx="3990886" cy="1472466"/>
          </a:xfrm>
          <a:ln w="28575">
            <a:solidFill>
              <a:schemeClr val="bg1"/>
            </a:solidFill>
          </a:ln>
        </p:spPr>
        <p:txBody>
          <a:bodyPr>
            <a:normAutofit/>
          </a:bodyPr>
          <a:lstStyle/>
          <a:p>
            <a:pPr marL="0" indent="0" algn="ctr">
              <a:spcBef>
                <a:spcPts val="0"/>
              </a:spcBef>
              <a:buNone/>
            </a:pPr>
            <a:endParaRPr lang="nl-BE" sz="1600" i="1" dirty="0">
              <a:solidFill>
                <a:schemeClr val="bg1"/>
              </a:solidFill>
            </a:endParaRPr>
          </a:p>
          <a:p>
            <a:pPr marL="0" indent="0" algn="ctr">
              <a:spcBef>
                <a:spcPts val="0"/>
              </a:spcBef>
              <a:buNone/>
            </a:pPr>
            <a:r>
              <a:rPr lang="nl-BE" sz="2100" b="1" dirty="0">
                <a:solidFill>
                  <a:schemeClr val="bg1"/>
                </a:solidFill>
              </a:rPr>
              <a:t>arbitrage in het EU-handelsbeleid</a:t>
            </a:r>
          </a:p>
          <a:p>
            <a:pPr marL="0" indent="0" algn="ctr">
              <a:spcBef>
                <a:spcPts val="0"/>
              </a:spcBef>
              <a:buNone/>
            </a:pPr>
            <a:r>
              <a:rPr lang="nl-BE" sz="2100" b="1" dirty="0">
                <a:solidFill>
                  <a:schemeClr val="bg1"/>
                </a:solidFill>
              </a:rPr>
              <a:t>-</a:t>
            </a:r>
            <a:br>
              <a:rPr lang="nl-BE" sz="2100" b="1" dirty="0">
                <a:solidFill>
                  <a:schemeClr val="bg1"/>
                </a:solidFill>
              </a:rPr>
            </a:br>
            <a:r>
              <a:rPr lang="nl-BE" sz="2100" b="1" dirty="0">
                <a:solidFill>
                  <a:schemeClr val="bg1"/>
                </a:solidFill>
              </a:rPr>
              <a:t>VLEVA</a:t>
            </a:r>
            <a:r>
              <a:rPr lang="nl-BE" sz="1700" i="1" dirty="0">
                <a:solidFill>
                  <a:schemeClr val="bg1"/>
                </a:solidFill>
              </a:rPr>
              <a:t>	</a:t>
            </a:r>
            <a:endParaRPr lang="nl-BE" sz="2100" i="1" dirty="0">
              <a:solidFill>
                <a:schemeClr val="bg1"/>
              </a:solidFill>
            </a:endParaRPr>
          </a:p>
          <a:p>
            <a:pPr marL="0" indent="0">
              <a:buNone/>
            </a:pPr>
            <a:endParaRPr lang="nl-BE" sz="1800" dirty="0">
              <a:solidFill>
                <a:schemeClr val="bg1"/>
              </a:solidFill>
            </a:endParaRPr>
          </a:p>
        </p:txBody>
      </p:sp>
    </p:spTree>
    <p:extLst>
      <p:ext uri="{BB962C8B-B14F-4D97-AF65-F5344CB8AC3E}">
        <p14:creationId xmlns:p14="http://schemas.microsoft.com/office/powerpoint/2010/main" val="3347269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voka-fs\Users\bregt.timmerman\Desktop\Naamloo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501"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1862239" y="1846830"/>
            <a:ext cx="8872262" cy="1077196"/>
          </a:xfrm>
          <a:prstGeom prst="rect">
            <a:avLst/>
          </a:prstGeom>
          <a:noFill/>
        </p:spPr>
        <p:txBody>
          <a:bodyPr wrap="square" lIns="91420" tIns="45709" rIns="91420" bIns="45709" rtlCol="0">
            <a:spAutoFit/>
          </a:bodyPr>
          <a:lstStyle/>
          <a:p>
            <a:pPr algn="ctr"/>
            <a:r>
              <a:rPr lang="nl-BE" sz="3200" b="1" dirty="0">
                <a:solidFill>
                  <a:schemeClr val="bg1"/>
                </a:solidFill>
              </a:rPr>
              <a:t>Bedankt voor jullie aandacht</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nl-BE" sz="3200" b="1" i="0" u="none" strike="noStrike" kern="0" cap="none" spc="0" normalizeH="0" baseline="0" noProof="0" dirty="0">
              <a:ln>
                <a:noFill/>
              </a:ln>
              <a:solidFill>
                <a:schemeClr val="bg1"/>
              </a:solidFill>
              <a:effectLst/>
              <a:uLnTx/>
              <a:uFillTx/>
            </a:endParaRPr>
          </a:p>
        </p:txBody>
      </p:sp>
      <p:pic>
        <p:nvPicPr>
          <p:cNvPr id="2050" name="Picture 2" descr="\\voka-fs\Users\bregt.timmerman\Desktop\Beeld_en_woordmerk_Netwerk_van_Ondernemingen_invers_wit.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6982" y="5957307"/>
            <a:ext cx="1723491" cy="743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5360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(Rechts)zekerheid</a:t>
            </a:r>
          </a:p>
        </p:txBody>
      </p:sp>
      <p:sp>
        <p:nvSpPr>
          <p:cNvPr id="3" name="Tijdelijke aanduiding voor inhoud 2"/>
          <p:cNvSpPr>
            <a:spLocks noGrp="1"/>
          </p:cNvSpPr>
          <p:nvPr>
            <p:ph idx="1"/>
          </p:nvPr>
        </p:nvSpPr>
        <p:spPr/>
        <p:txBody>
          <a:bodyPr/>
          <a:lstStyle/>
          <a:p>
            <a:r>
              <a:rPr lang="nl-BE" b="1" dirty="0"/>
              <a:t>Rechtszekerheid: belangrijke basis om ondernemersvriendelijk klimaat te creëren die ten goede komt van de algemene welvaart</a:t>
            </a:r>
          </a:p>
          <a:p>
            <a:endParaRPr lang="nl-BE" dirty="0"/>
          </a:p>
          <a:p>
            <a:r>
              <a:rPr lang="nl-BE" b="1" dirty="0" err="1"/>
              <a:t>Counterfactural</a:t>
            </a:r>
            <a:r>
              <a:rPr lang="nl-BE" b="1" dirty="0"/>
              <a:t>: Venezuela onder Hugo </a:t>
            </a:r>
            <a:r>
              <a:rPr lang="nl-BE" b="1" dirty="0" err="1"/>
              <a:t>Chavez</a:t>
            </a:r>
            <a:endParaRPr lang="nl-BE" b="1" dirty="0"/>
          </a:p>
          <a:p>
            <a:pPr lvl="1"/>
            <a:r>
              <a:rPr lang="nl-BE" dirty="0"/>
              <a:t>Zwakke rechtszekerheid</a:t>
            </a:r>
          </a:p>
          <a:p>
            <a:pPr lvl="1"/>
            <a:r>
              <a:rPr lang="nl-BE" dirty="0"/>
              <a:t>Misbruik van provisie ‘in </a:t>
            </a:r>
            <a:r>
              <a:rPr lang="nl-BE" dirty="0" err="1"/>
              <a:t>the</a:t>
            </a:r>
            <a:r>
              <a:rPr lang="nl-BE" dirty="0"/>
              <a:t> public interest’ inzake onteigening</a:t>
            </a:r>
          </a:p>
          <a:p>
            <a:pPr lvl="1"/>
            <a:r>
              <a:rPr lang="nl-BE" dirty="0"/>
              <a:t>Meer dan 200 bedrijven (veel buitenlandse) onteigend zonder enige compensaties en op dubieuze gronden</a:t>
            </a:r>
          </a:p>
          <a:p>
            <a:endParaRPr lang="nl-BE" dirty="0"/>
          </a:p>
          <a:p>
            <a:pPr lvl="1">
              <a:buFont typeface="Wingdings" panose="05000000000000000000" pitchFamily="2" charset="2"/>
              <a:buChar char="Ø"/>
            </a:pPr>
            <a:r>
              <a:rPr lang="en-US" dirty="0"/>
              <a:t>2015: BBP -10%, 275% inflation, </a:t>
            </a:r>
            <a:r>
              <a:rPr lang="en-US" dirty="0" err="1"/>
              <a:t>algemene</a:t>
            </a:r>
            <a:r>
              <a:rPr lang="en-US" dirty="0"/>
              <a:t> </a:t>
            </a:r>
            <a:r>
              <a:rPr lang="en-US" dirty="0" err="1"/>
              <a:t>tekorten</a:t>
            </a:r>
            <a:r>
              <a:rPr lang="en-US" dirty="0"/>
              <a:t> van </a:t>
            </a:r>
            <a:r>
              <a:rPr lang="en-US" dirty="0" err="1"/>
              <a:t>consumentengoederen</a:t>
            </a:r>
            <a:endParaRPr lang="en-US" dirty="0"/>
          </a:p>
          <a:p>
            <a:pPr lvl="1">
              <a:buFont typeface="Wingdings" panose="05000000000000000000" pitchFamily="2" charset="2"/>
              <a:buChar char="Ø"/>
            </a:pPr>
            <a:r>
              <a:rPr lang="en-US" dirty="0"/>
              <a:t>IMF </a:t>
            </a:r>
            <a:r>
              <a:rPr lang="en-US" dirty="0" err="1"/>
              <a:t>voorspellingen</a:t>
            </a:r>
            <a:r>
              <a:rPr lang="en-US" dirty="0"/>
              <a:t>: 2016: -8% </a:t>
            </a:r>
            <a:r>
              <a:rPr lang="en-US" dirty="0" err="1"/>
              <a:t>bbp</a:t>
            </a:r>
            <a:r>
              <a:rPr lang="en-US" dirty="0"/>
              <a:t> &amp; </a:t>
            </a:r>
            <a:r>
              <a:rPr lang="en-US" dirty="0" err="1"/>
              <a:t>inflatie</a:t>
            </a:r>
            <a:r>
              <a:rPr lang="en-US" dirty="0"/>
              <a:t> </a:t>
            </a:r>
            <a:r>
              <a:rPr lang="en-US" dirty="0" err="1"/>
              <a:t>kan</a:t>
            </a:r>
            <a:r>
              <a:rPr lang="en-US" dirty="0"/>
              <a:t> </a:t>
            </a:r>
            <a:r>
              <a:rPr lang="en-US" dirty="0" err="1"/>
              <a:t>oplopen</a:t>
            </a:r>
            <a:r>
              <a:rPr lang="en-US" dirty="0"/>
              <a:t> tot 720%</a:t>
            </a:r>
          </a:p>
          <a:p>
            <a:pPr lvl="1">
              <a:buFont typeface="Wingdings" panose="05000000000000000000" pitchFamily="2" charset="2"/>
              <a:buChar char="Ø"/>
            </a:pPr>
            <a:r>
              <a:rPr lang="en-US" dirty="0" err="1"/>
              <a:t>Geen</a:t>
            </a:r>
            <a:r>
              <a:rPr lang="en-US" dirty="0"/>
              <a:t> </a:t>
            </a:r>
            <a:r>
              <a:rPr lang="en-US" dirty="0" err="1"/>
              <a:t>zekerheid</a:t>
            </a:r>
            <a:r>
              <a:rPr lang="en-US" dirty="0"/>
              <a:t> want </a:t>
            </a:r>
            <a:r>
              <a:rPr lang="en-US" dirty="0" err="1"/>
              <a:t>geen</a:t>
            </a:r>
            <a:r>
              <a:rPr lang="en-US" dirty="0"/>
              <a:t> </a:t>
            </a:r>
            <a:r>
              <a:rPr lang="en-US" dirty="0" err="1"/>
              <a:t>statistieken</a:t>
            </a:r>
            <a:endParaRPr lang="nl-BE" dirty="0"/>
          </a:p>
          <a:p>
            <a:pPr lvl="2"/>
            <a:endParaRPr lang="nl-BE" dirty="0"/>
          </a:p>
          <a:p>
            <a:endParaRPr lang="nl-BE" dirty="0"/>
          </a:p>
        </p:txBody>
      </p:sp>
    </p:spTree>
    <p:extLst>
      <p:ext uri="{BB962C8B-B14F-4D97-AF65-F5344CB8AC3E}">
        <p14:creationId xmlns:p14="http://schemas.microsoft.com/office/powerpoint/2010/main" val="1125277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nl-BE" dirty="0"/>
              <a:t>Common Commercial Policy</a:t>
            </a:r>
          </a:p>
        </p:txBody>
      </p:sp>
      <p:sp>
        <p:nvSpPr>
          <p:cNvPr id="3" name="Tijdelijke aanduiding voor inhoud 2"/>
          <p:cNvSpPr>
            <a:spLocks noGrp="1"/>
          </p:cNvSpPr>
          <p:nvPr>
            <p:ph idx="1"/>
          </p:nvPr>
        </p:nvSpPr>
        <p:spPr/>
        <p:txBody>
          <a:bodyPr/>
          <a:lstStyle/>
          <a:p>
            <a:pPr lvl="0"/>
            <a:r>
              <a:rPr lang="nl-BE" b="1" dirty="0"/>
              <a:t>Vroeger</a:t>
            </a:r>
          </a:p>
          <a:p>
            <a:pPr lvl="1"/>
            <a:r>
              <a:rPr lang="nl-BE" dirty="0"/>
              <a:t>Enkel markttoegang &amp; niet bescherming voor investeringen van EU bedrijven + </a:t>
            </a:r>
            <a:r>
              <a:rPr lang="nl-BE" dirty="0" err="1"/>
              <a:t>vice</a:t>
            </a:r>
            <a:r>
              <a:rPr lang="nl-BE" dirty="0"/>
              <a:t> versa</a:t>
            </a:r>
          </a:p>
          <a:p>
            <a:pPr lvl="1"/>
            <a:r>
              <a:rPr lang="nl-BE" dirty="0"/>
              <a:t>Investeringsbeleid: lidstaat bevoegdheid met gevolg grote verschillen investeringsbescherming tussen de verschillende lidstaten</a:t>
            </a:r>
          </a:p>
          <a:p>
            <a:pPr lvl="0">
              <a:buFont typeface="Wingdings" panose="05000000000000000000" pitchFamily="2" charset="2"/>
              <a:buChar char="Ø"/>
            </a:pPr>
            <a:r>
              <a:rPr lang="nl-BE" dirty="0"/>
              <a:t>Ondermijning van het Europese handelsbeleid</a:t>
            </a:r>
          </a:p>
          <a:p>
            <a:pPr lvl="0">
              <a:buFont typeface="Wingdings" panose="05000000000000000000" pitchFamily="2" charset="2"/>
              <a:buChar char="Ø"/>
            </a:pPr>
            <a:endParaRPr lang="nl-BE" dirty="0"/>
          </a:p>
          <a:p>
            <a:pPr lvl="0"/>
            <a:r>
              <a:rPr lang="nl-BE" b="1" dirty="0"/>
              <a:t>Nu</a:t>
            </a:r>
          </a:p>
          <a:p>
            <a:pPr lvl="1"/>
            <a:r>
              <a:rPr lang="nl-BE" dirty="0"/>
              <a:t>Verdrag van Lissabon: uitbreiding exclusieve competentie EU naar FDI</a:t>
            </a:r>
          </a:p>
          <a:p>
            <a:pPr lvl="1"/>
            <a:r>
              <a:rPr lang="nl-BE" dirty="0"/>
              <a:t>EU als één actor in investeringsonderhandelingen met derde landen</a:t>
            </a:r>
          </a:p>
          <a:p>
            <a:pPr>
              <a:buFont typeface="Wingdings" panose="05000000000000000000" pitchFamily="2" charset="2"/>
              <a:buChar char="Ø"/>
            </a:pPr>
            <a:r>
              <a:rPr lang="nl-BE" dirty="0"/>
              <a:t>Meer </a:t>
            </a:r>
            <a:r>
              <a:rPr lang="nl-BE" dirty="0" err="1"/>
              <a:t>leverage</a:t>
            </a:r>
            <a:r>
              <a:rPr lang="nl-BE" dirty="0"/>
              <a:t> om hoge standaarden op te leggen die rechtszekerheid bevorderen</a:t>
            </a:r>
          </a:p>
          <a:p>
            <a:pPr lvl="1"/>
            <a:endParaRPr lang="nl-BE" dirty="0"/>
          </a:p>
          <a:p>
            <a:pPr lvl="1"/>
            <a:endParaRPr lang="nl-BE" dirty="0"/>
          </a:p>
          <a:p>
            <a:pPr lvl="0">
              <a:buFont typeface="Wingdings" panose="05000000000000000000" pitchFamily="2" charset="2"/>
              <a:buChar char="Ø"/>
            </a:pPr>
            <a:endParaRPr lang="nl-BE" dirty="0"/>
          </a:p>
          <a:p>
            <a:endParaRPr lang="nl-BE" dirty="0"/>
          </a:p>
        </p:txBody>
      </p:sp>
    </p:spTree>
    <p:extLst>
      <p:ext uri="{BB962C8B-B14F-4D97-AF65-F5344CB8AC3E}">
        <p14:creationId xmlns:p14="http://schemas.microsoft.com/office/powerpoint/2010/main" val="4063202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Arbitrage: algemene visie</a:t>
            </a:r>
          </a:p>
        </p:txBody>
      </p:sp>
      <p:sp>
        <p:nvSpPr>
          <p:cNvPr id="3" name="Tijdelijke aanduiding voor inhoud 2"/>
          <p:cNvSpPr>
            <a:spLocks noGrp="1"/>
          </p:cNvSpPr>
          <p:nvPr>
            <p:ph idx="1"/>
          </p:nvPr>
        </p:nvSpPr>
        <p:spPr/>
        <p:txBody>
          <a:bodyPr>
            <a:normAutofit/>
          </a:bodyPr>
          <a:lstStyle/>
          <a:p>
            <a:r>
              <a:rPr lang="nl-BE" b="1" dirty="0"/>
              <a:t>Dynamische wetgeving </a:t>
            </a:r>
          </a:p>
          <a:p>
            <a:pPr lvl="1"/>
            <a:r>
              <a:rPr lang="nl-BE" dirty="0"/>
              <a:t>EU voert een </a:t>
            </a:r>
            <a:r>
              <a:rPr lang="nl-BE" dirty="0" err="1"/>
              <a:t>recalibratie</a:t>
            </a:r>
            <a:r>
              <a:rPr lang="nl-BE" dirty="0"/>
              <a:t> uit om weer meer macht bij de staten te leggen</a:t>
            </a:r>
          </a:p>
          <a:p>
            <a:pPr lvl="1"/>
            <a:endParaRPr lang="nl-BE" dirty="0"/>
          </a:p>
          <a:p>
            <a:pPr lvl="1"/>
            <a:r>
              <a:rPr lang="nl-BE" i="1" dirty="0"/>
              <a:t>“[…] </a:t>
            </a:r>
            <a:r>
              <a:rPr lang="nl-BE" i="1" dirty="0" err="1"/>
              <a:t>it</a:t>
            </a:r>
            <a:r>
              <a:rPr lang="nl-BE" i="1" dirty="0"/>
              <a:t> is </a:t>
            </a:r>
            <a:r>
              <a:rPr lang="nl-BE" i="1" dirty="0" err="1"/>
              <a:t>clear</a:t>
            </a:r>
            <a:r>
              <a:rPr lang="nl-BE" i="1" dirty="0"/>
              <a:t> </a:t>
            </a:r>
            <a:r>
              <a:rPr lang="nl-BE" i="1" dirty="0" err="1"/>
              <a:t>that</a:t>
            </a:r>
            <a:r>
              <a:rPr lang="nl-BE" i="1" dirty="0"/>
              <a:t> </a:t>
            </a:r>
            <a:r>
              <a:rPr lang="nl-BE" i="1" dirty="0" err="1"/>
              <a:t>such</a:t>
            </a:r>
            <a:r>
              <a:rPr lang="nl-BE" i="1" dirty="0"/>
              <a:t> investment </a:t>
            </a:r>
            <a:r>
              <a:rPr lang="nl-BE" i="1" dirty="0" err="1"/>
              <a:t>chapters</a:t>
            </a:r>
            <a:r>
              <a:rPr lang="nl-BE" i="1" dirty="0"/>
              <a:t> […] </a:t>
            </a:r>
            <a:r>
              <a:rPr lang="nl-BE" i="1" dirty="0" err="1"/>
              <a:t>can</a:t>
            </a:r>
            <a:r>
              <a:rPr lang="nl-BE" i="1" dirty="0"/>
              <a:t> </a:t>
            </a:r>
            <a:r>
              <a:rPr lang="nl-BE" i="1" dirty="0" err="1"/>
              <a:t>all</a:t>
            </a:r>
            <a:r>
              <a:rPr lang="nl-BE" i="1" dirty="0"/>
              <a:t> </a:t>
            </a:r>
            <a:r>
              <a:rPr lang="nl-BE" i="1" dirty="0" err="1"/>
              <a:t>be</a:t>
            </a:r>
            <a:r>
              <a:rPr lang="nl-BE" i="1" dirty="0"/>
              <a:t> </a:t>
            </a:r>
            <a:r>
              <a:rPr lang="nl-BE" i="1" dirty="0" err="1"/>
              <a:t>categorized</a:t>
            </a:r>
            <a:r>
              <a:rPr lang="nl-BE" i="1" dirty="0"/>
              <a:t> </a:t>
            </a:r>
            <a:r>
              <a:rPr lang="nl-BE" i="1" dirty="0" err="1"/>
              <a:t>under</a:t>
            </a:r>
            <a:r>
              <a:rPr lang="nl-BE" i="1" dirty="0"/>
              <a:t> </a:t>
            </a:r>
            <a:r>
              <a:rPr lang="nl-BE" i="1" dirty="0" err="1"/>
              <a:t>the</a:t>
            </a:r>
            <a:r>
              <a:rPr lang="nl-BE" i="1" dirty="0"/>
              <a:t> new </a:t>
            </a:r>
            <a:r>
              <a:rPr lang="nl-BE" i="1" dirty="0" err="1"/>
              <a:t>generation</a:t>
            </a:r>
            <a:r>
              <a:rPr lang="nl-BE" i="1" dirty="0"/>
              <a:t> of ‘re-</a:t>
            </a:r>
            <a:r>
              <a:rPr lang="nl-BE" i="1" dirty="0" err="1"/>
              <a:t>calibrated</a:t>
            </a:r>
            <a:r>
              <a:rPr lang="nl-BE" i="1" dirty="0"/>
              <a:t>’ </a:t>
            </a:r>
            <a:r>
              <a:rPr lang="nl-BE" i="1" dirty="0" err="1"/>
              <a:t>IIAs</a:t>
            </a:r>
            <a:r>
              <a:rPr lang="nl-BE" i="1" dirty="0"/>
              <a:t> [International Investment </a:t>
            </a:r>
            <a:r>
              <a:rPr lang="nl-BE" i="1" dirty="0" err="1"/>
              <a:t>Agreements</a:t>
            </a:r>
            <a:r>
              <a:rPr lang="nl-BE" i="1" dirty="0"/>
              <a:t>] </a:t>
            </a:r>
            <a:r>
              <a:rPr lang="nl-BE" i="1" dirty="0" err="1"/>
              <a:t>which</a:t>
            </a:r>
            <a:r>
              <a:rPr lang="nl-BE" i="1" dirty="0"/>
              <a:t> </a:t>
            </a:r>
            <a:r>
              <a:rPr lang="nl-BE" i="1" dirty="0" err="1"/>
              <a:t>attempt</a:t>
            </a:r>
            <a:r>
              <a:rPr lang="nl-BE" i="1" dirty="0"/>
              <a:t> </a:t>
            </a:r>
            <a:r>
              <a:rPr lang="nl-BE" i="1" dirty="0" err="1"/>
              <a:t>to</a:t>
            </a:r>
            <a:r>
              <a:rPr lang="nl-BE" i="1" dirty="0"/>
              <a:t> </a:t>
            </a:r>
            <a:r>
              <a:rPr lang="nl-BE" i="1" dirty="0" err="1"/>
              <a:t>rectify</a:t>
            </a:r>
            <a:r>
              <a:rPr lang="nl-BE" i="1" dirty="0"/>
              <a:t> </a:t>
            </a:r>
            <a:r>
              <a:rPr lang="nl-BE" i="1" dirty="0" err="1"/>
              <a:t>the</a:t>
            </a:r>
            <a:r>
              <a:rPr lang="nl-BE" i="1" dirty="0"/>
              <a:t> </a:t>
            </a:r>
            <a:r>
              <a:rPr lang="nl-BE" i="1" dirty="0" err="1"/>
              <a:t>perceived</a:t>
            </a:r>
            <a:r>
              <a:rPr lang="nl-BE" i="1" dirty="0"/>
              <a:t> pro-</a:t>
            </a:r>
            <a:r>
              <a:rPr lang="nl-BE" i="1" dirty="0" err="1"/>
              <a:t>investor</a:t>
            </a:r>
            <a:r>
              <a:rPr lang="nl-BE" i="1" dirty="0"/>
              <a:t> bias </a:t>
            </a:r>
            <a:r>
              <a:rPr lang="nl-BE" i="1" dirty="0" err="1"/>
              <a:t>associated</a:t>
            </a:r>
            <a:r>
              <a:rPr lang="nl-BE" i="1" dirty="0"/>
              <a:t> </a:t>
            </a:r>
            <a:r>
              <a:rPr lang="nl-BE" i="1" dirty="0" err="1"/>
              <a:t>with</a:t>
            </a:r>
            <a:r>
              <a:rPr lang="nl-BE" i="1" dirty="0"/>
              <a:t> past IIAS </a:t>
            </a:r>
            <a:r>
              <a:rPr lang="nl-BE" i="1" dirty="0" err="1"/>
              <a:t>and</a:t>
            </a:r>
            <a:r>
              <a:rPr lang="nl-BE" i="1" dirty="0"/>
              <a:t> </a:t>
            </a:r>
            <a:r>
              <a:rPr lang="nl-BE" i="1" dirty="0" err="1"/>
              <a:t>international</a:t>
            </a:r>
            <a:r>
              <a:rPr lang="nl-BE" i="1" dirty="0"/>
              <a:t> investment case </a:t>
            </a:r>
            <a:r>
              <a:rPr lang="nl-BE" i="1" dirty="0" err="1"/>
              <a:t>law</a:t>
            </a:r>
            <a:r>
              <a:rPr lang="nl-BE" i="1" dirty="0"/>
              <a:t>. </a:t>
            </a:r>
            <a:r>
              <a:rPr lang="nl-BE" dirty="0"/>
              <a:t>Melo </a:t>
            </a:r>
            <a:r>
              <a:rPr lang="nl-BE" dirty="0" err="1"/>
              <a:t>Araujo</a:t>
            </a:r>
            <a:r>
              <a:rPr lang="nl-BE" dirty="0"/>
              <a:t> – The EU </a:t>
            </a:r>
            <a:r>
              <a:rPr lang="nl-BE" dirty="0" err="1"/>
              <a:t>Deep</a:t>
            </a:r>
            <a:r>
              <a:rPr lang="nl-BE" dirty="0"/>
              <a:t> Trade Agenda</a:t>
            </a:r>
          </a:p>
          <a:p>
            <a:pPr lvl="1"/>
            <a:endParaRPr lang="nl-BE" dirty="0"/>
          </a:p>
          <a:p>
            <a:pPr>
              <a:buFont typeface="Wingdings" panose="05000000000000000000" pitchFamily="2" charset="2"/>
              <a:buChar char="Ø"/>
            </a:pPr>
            <a:r>
              <a:rPr lang="nl-BE" dirty="0"/>
              <a:t>Laatste jaren enorme evolutie</a:t>
            </a:r>
          </a:p>
          <a:p>
            <a:pPr>
              <a:buFont typeface="Wingdings" panose="05000000000000000000" pitchFamily="2" charset="2"/>
              <a:buChar char="Ø"/>
            </a:pPr>
            <a:r>
              <a:rPr lang="nl-BE" dirty="0"/>
              <a:t>Kritiek op arbitrage in kader CETA erkent deze evolutie te weinig en is vaak gebaseerd op achterhaalde feiten</a:t>
            </a:r>
          </a:p>
          <a:p>
            <a:pPr>
              <a:buFont typeface="Wingdings" panose="05000000000000000000" pitchFamily="2" charset="2"/>
              <a:buChar char="Ø"/>
            </a:pPr>
            <a:endParaRPr lang="nl-BE" dirty="0"/>
          </a:p>
        </p:txBody>
      </p:sp>
    </p:spTree>
    <p:extLst>
      <p:ext uri="{BB962C8B-B14F-4D97-AF65-F5344CB8AC3E}">
        <p14:creationId xmlns:p14="http://schemas.microsoft.com/office/powerpoint/2010/main" val="733482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‘Right </a:t>
            </a:r>
            <a:r>
              <a:rPr lang="nl-BE" dirty="0" err="1"/>
              <a:t>to</a:t>
            </a:r>
            <a:r>
              <a:rPr lang="nl-BE" dirty="0"/>
              <a:t> </a:t>
            </a:r>
            <a:r>
              <a:rPr lang="nl-BE" dirty="0" err="1"/>
              <a:t>Regulate</a:t>
            </a:r>
            <a:r>
              <a:rPr lang="nl-BE" dirty="0"/>
              <a:t>’</a:t>
            </a:r>
          </a:p>
        </p:txBody>
      </p:sp>
      <p:sp>
        <p:nvSpPr>
          <p:cNvPr id="3" name="Tijdelijke aanduiding voor inhoud 2"/>
          <p:cNvSpPr>
            <a:spLocks noGrp="1"/>
          </p:cNvSpPr>
          <p:nvPr>
            <p:ph idx="1"/>
          </p:nvPr>
        </p:nvSpPr>
        <p:spPr/>
        <p:txBody>
          <a:bodyPr/>
          <a:lstStyle/>
          <a:p>
            <a:r>
              <a:rPr lang="en-US" dirty="0"/>
              <a:t>“The Union's trade and investment policy has to fit with the way the EU and its Member States regulate economic activity within the Union and across our borders. Investment agreements should be consistent with the other policies of the Union and its Member States, including policies on </a:t>
            </a:r>
            <a:r>
              <a:rPr lang="en-US" b="1" u="sng" dirty="0"/>
              <a:t>the protection of the environment, decent work, health and safety at work, consumer protection, cultural diversity, development policy and competition policy</a:t>
            </a:r>
            <a:r>
              <a:rPr lang="en-US" dirty="0"/>
              <a:t>. Investment policy will continue to allow the Union, and the Member States to adopt and enforce measures necessary to pursue </a:t>
            </a:r>
            <a:r>
              <a:rPr lang="en-US" b="1" u="sng" dirty="0"/>
              <a:t>public policy objectives</a:t>
            </a:r>
            <a:r>
              <a:rPr lang="en-US" dirty="0"/>
              <a:t>.” </a:t>
            </a:r>
            <a:r>
              <a:rPr lang="nl-BE" dirty="0"/>
              <a:t>The EU Investment Policy Communication (2010)</a:t>
            </a:r>
          </a:p>
        </p:txBody>
      </p:sp>
    </p:spTree>
    <p:extLst>
      <p:ext uri="{BB962C8B-B14F-4D97-AF65-F5344CB8AC3E}">
        <p14:creationId xmlns:p14="http://schemas.microsoft.com/office/powerpoint/2010/main" val="1435583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err="1"/>
              <a:t>Legitimate</a:t>
            </a:r>
            <a:r>
              <a:rPr lang="nl-BE" dirty="0"/>
              <a:t> </a:t>
            </a:r>
            <a:r>
              <a:rPr lang="nl-BE" dirty="0" err="1"/>
              <a:t>expectations</a:t>
            </a:r>
            <a:r>
              <a:rPr lang="nl-BE" dirty="0"/>
              <a:t> vs. </a:t>
            </a:r>
            <a:r>
              <a:rPr lang="nl-BE" dirty="0" err="1"/>
              <a:t>regulatory</a:t>
            </a:r>
            <a:r>
              <a:rPr lang="nl-BE" dirty="0"/>
              <a:t> </a:t>
            </a:r>
            <a:r>
              <a:rPr lang="nl-BE" dirty="0" err="1"/>
              <a:t>chill</a:t>
            </a:r>
            <a:endParaRPr lang="nl-BE" dirty="0"/>
          </a:p>
        </p:txBody>
      </p:sp>
      <p:sp>
        <p:nvSpPr>
          <p:cNvPr id="3" name="Tijdelijke aanduiding voor inhoud 2"/>
          <p:cNvSpPr>
            <a:spLocks noGrp="1"/>
          </p:cNvSpPr>
          <p:nvPr>
            <p:ph idx="1"/>
          </p:nvPr>
        </p:nvSpPr>
        <p:spPr/>
        <p:txBody>
          <a:bodyPr>
            <a:normAutofit fontScale="85000" lnSpcReduction="20000"/>
          </a:bodyPr>
          <a:lstStyle/>
          <a:p>
            <a:pPr lvl="1"/>
            <a:endParaRPr lang="nl-BE" b="1" dirty="0"/>
          </a:p>
          <a:p>
            <a:r>
              <a:rPr lang="nl-BE" b="1" dirty="0"/>
              <a:t> ‘</a:t>
            </a:r>
            <a:r>
              <a:rPr lang="nl-BE" b="1" dirty="0" err="1"/>
              <a:t>regulatory</a:t>
            </a:r>
            <a:r>
              <a:rPr lang="nl-BE" b="1" dirty="0"/>
              <a:t> </a:t>
            </a:r>
            <a:r>
              <a:rPr lang="nl-BE" b="1" dirty="0" err="1"/>
              <a:t>chill</a:t>
            </a:r>
            <a:r>
              <a:rPr lang="nl-BE" b="1" dirty="0"/>
              <a:t>’</a:t>
            </a:r>
          </a:p>
          <a:p>
            <a:pPr lvl="1"/>
            <a:r>
              <a:rPr lang="nl-BE" dirty="0"/>
              <a:t>“</a:t>
            </a:r>
            <a:r>
              <a:rPr lang="nl-BE" dirty="0" err="1"/>
              <a:t>When</a:t>
            </a:r>
            <a:r>
              <a:rPr lang="nl-BE" dirty="0"/>
              <a:t> </a:t>
            </a:r>
            <a:r>
              <a:rPr lang="nl-BE" dirty="0" err="1"/>
              <a:t>the</a:t>
            </a:r>
            <a:r>
              <a:rPr lang="nl-BE" dirty="0"/>
              <a:t> </a:t>
            </a:r>
            <a:r>
              <a:rPr lang="nl-BE" dirty="0" err="1"/>
              <a:t>threat</a:t>
            </a:r>
            <a:r>
              <a:rPr lang="nl-BE" dirty="0"/>
              <a:t> of </a:t>
            </a:r>
            <a:r>
              <a:rPr lang="nl-BE" dirty="0" err="1"/>
              <a:t>litigation</a:t>
            </a:r>
            <a:r>
              <a:rPr lang="nl-BE" dirty="0"/>
              <a:t> </a:t>
            </a:r>
            <a:r>
              <a:rPr lang="nl-BE" dirty="0" err="1"/>
              <a:t>represents</a:t>
            </a:r>
            <a:r>
              <a:rPr lang="nl-BE" dirty="0"/>
              <a:t> </a:t>
            </a:r>
            <a:r>
              <a:rPr lang="nl-BE" dirty="0" err="1"/>
              <a:t>an</a:t>
            </a:r>
            <a:r>
              <a:rPr lang="nl-BE" dirty="0"/>
              <a:t> </a:t>
            </a:r>
            <a:r>
              <a:rPr lang="nl-BE" dirty="0" err="1"/>
              <a:t>inhibiting</a:t>
            </a:r>
            <a:r>
              <a:rPr lang="nl-BE" dirty="0"/>
              <a:t> factor in </a:t>
            </a:r>
            <a:r>
              <a:rPr lang="nl-BE" dirty="0" err="1"/>
              <a:t>the</a:t>
            </a:r>
            <a:r>
              <a:rPr lang="nl-BE" dirty="0"/>
              <a:t> policy-makers’ </a:t>
            </a:r>
            <a:r>
              <a:rPr lang="nl-BE" dirty="0" err="1"/>
              <a:t>decisions</a:t>
            </a:r>
            <a:r>
              <a:rPr lang="nl-BE" dirty="0"/>
              <a:t> </a:t>
            </a:r>
            <a:r>
              <a:rPr lang="nl-BE" dirty="0" err="1"/>
              <a:t>to</a:t>
            </a:r>
            <a:r>
              <a:rPr lang="nl-BE" dirty="0"/>
              <a:t> </a:t>
            </a:r>
            <a:r>
              <a:rPr lang="nl-BE" dirty="0" err="1"/>
              <a:t>adopt</a:t>
            </a:r>
            <a:r>
              <a:rPr lang="nl-BE" dirty="0"/>
              <a:t> </a:t>
            </a:r>
            <a:r>
              <a:rPr lang="nl-BE" dirty="0" err="1"/>
              <a:t>regulatory</a:t>
            </a:r>
            <a:r>
              <a:rPr lang="nl-BE" dirty="0"/>
              <a:t> </a:t>
            </a:r>
            <a:r>
              <a:rPr lang="nl-BE" dirty="0" err="1"/>
              <a:t>measures</a:t>
            </a:r>
            <a:r>
              <a:rPr lang="nl-BE" dirty="0"/>
              <a:t> in </a:t>
            </a:r>
            <a:r>
              <a:rPr lang="nl-BE" dirty="0" err="1"/>
              <a:t>the</a:t>
            </a:r>
            <a:r>
              <a:rPr lang="nl-BE" dirty="0"/>
              <a:t> public interest”</a:t>
            </a:r>
          </a:p>
          <a:p>
            <a:pPr lvl="1"/>
            <a:endParaRPr lang="nl-BE" dirty="0"/>
          </a:p>
          <a:p>
            <a:pPr marL="457200" lvl="1" indent="0">
              <a:buNone/>
            </a:pPr>
            <a:r>
              <a:rPr lang="nl-BE" dirty="0"/>
              <a:t>vs.</a:t>
            </a:r>
          </a:p>
          <a:p>
            <a:pPr lvl="1"/>
            <a:endParaRPr lang="nl-BE" b="1" dirty="0"/>
          </a:p>
          <a:p>
            <a:pPr lvl="1"/>
            <a:r>
              <a:rPr lang="nl-BE" dirty="0"/>
              <a:t>A </a:t>
            </a:r>
            <a:r>
              <a:rPr lang="nl-BE" dirty="0" err="1"/>
              <a:t>tribunal</a:t>
            </a:r>
            <a:r>
              <a:rPr lang="nl-BE" dirty="0"/>
              <a:t> </a:t>
            </a:r>
            <a:r>
              <a:rPr lang="nl-BE" dirty="0" err="1"/>
              <a:t>may</a:t>
            </a:r>
            <a:r>
              <a:rPr lang="nl-BE" dirty="0"/>
              <a:t> take </a:t>
            </a:r>
            <a:r>
              <a:rPr lang="nl-BE" dirty="0" err="1"/>
              <a:t>into</a:t>
            </a:r>
            <a:r>
              <a:rPr lang="nl-BE" dirty="0"/>
              <a:t> account </a:t>
            </a:r>
            <a:r>
              <a:rPr lang="nl-BE" dirty="0" err="1"/>
              <a:t>whether</a:t>
            </a:r>
            <a:r>
              <a:rPr lang="nl-BE" dirty="0"/>
              <a:t> a party made “</a:t>
            </a:r>
            <a:r>
              <a:rPr lang="nl-BE" b="1" u="sng" dirty="0"/>
              <a:t>a </a:t>
            </a:r>
            <a:r>
              <a:rPr lang="nl-BE" b="1" u="sng" dirty="0" err="1"/>
              <a:t>specific</a:t>
            </a:r>
            <a:r>
              <a:rPr lang="nl-BE" b="1" u="sng" dirty="0"/>
              <a:t> </a:t>
            </a:r>
            <a:r>
              <a:rPr lang="nl-BE" b="1" u="sng" dirty="0" err="1"/>
              <a:t>representation</a:t>
            </a:r>
            <a:r>
              <a:rPr lang="nl-BE" b="1" u="sng" dirty="0"/>
              <a:t> </a:t>
            </a:r>
            <a:r>
              <a:rPr lang="nl-BE" dirty="0" err="1"/>
              <a:t>to</a:t>
            </a:r>
            <a:r>
              <a:rPr lang="nl-BE" dirty="0"/>
              <a:t> </a:t>
            </a:r>
            <a:r>
              <a:rPr lang="nl-BE" dirty="0" err="1"/>
              <a:t>an</a:t>
            </a:r>
            <a:r>
              <a:rPr lang="nl-BE" dirty="0"/>
              <a:t> </a:t>
            </a:r>
            <a:r>
              <a:rPr lang="nl-BE" dirty="0" err="1"/>
              <a:t>investor</a:t>
            </a:r>
            <a:r>
              <a:rPr lang="nl-BE" dirty="0"/>
              <a:t> </a:t>
            </a:r>
            <a:r>
              <a:rPr lang="nl-BE" dirty="0" err="1"/>
              <a:t>to</a:t>
            </a:r>
            <a:r>
              <a:rPr lang="nl-BE" dirty="0"/>
              <a:t> </a:t>
            </a:r>
            <a:r>
              <a:rPr lang="nl-BE" dirty="0" err="1"/>
              <a:t>induce</a:t>
            </a:r>
            <a:r>
              <a:rPr lang="nl-BE" dirty="0"/>
              <a:t> a </a:t>
            </a:r>
            <a:r>
              <a:rPr lang="nl-BE" dirty="0" err="1"/>
              <a:t>covered</a:t>
            </a:r>
            <a:r>
              <a:rPr lang="nl-BE" dirty="0"/>
              <a:t> investment, </a:t>
            </a:r>
            <a:r>
              <a:rPr lang="nl-BE" dirty="0" err="1"/>
              <a:t>that</a:t>
            </a:r>
            <a:r>
              <a:rPr lang="nl-BE" dirty="0"/>
              <a:t> </a:t>
            </a:r>
            <a:r>
              <a:rPr lang="nl-BE" dirty="0" err="1"/>
              <a:t>created</a:t>
            </a:r>
            <a:r>
              <a:rPr lang="nl-BE" dirty="0"/>
              <a:t> a </a:t>
            </a:r>
            <a:r>
              <a:rPr lang="nl-BE" dirty="0" err="1"/>
              <a:t>legitimate</a:t>
            </a:r>
            <a:r>
              <a:rPr lang="nl-BE" dirty="0"/>
              <a:t> </a:t>
            </a:r>
            <a:r>
              <a:rPr lang="nl-BE" dirty="0" err="1"/>
              <a:t>expectation</a:t>
            </a:r>
            <a:r>
              <a:rPr lang="nl-BE" dirty="0"/>
              <a:t>, </a:t>
            </a:r>
            <a:r>
              <a:rPr lang="nl-BE" dirty="0" err="1"/>
              <a:t>and</a:t>
            </a:r>
            <a:r>
              <a:rPr lang="nl-BE" dirty="0"/>
              <a:t> </a:t>
            </a:r>
            <a:r>
              <a:rPr lang="nl-BE" dirty="0" err="1"/>
              <a:t>upon</a:t>
            </a:r>
            <a:r>
              <a:rPr lang="nl-BE" dirty="0"/>
              <a:t> </a:t>
            </a:r>
            <a:r>
              <a:rPr lang="nl-BE" dirty="0" err="1"/>
              <a:t>which</a:t>
            </a:r>
            <a:r>
              <a:rPr lang="nl-BE" dirty="0"/>
              <a:t> </a:t>
            </a:r>
            <a:r>
              <a:rPr lang="nl-BE" dirty="0" err="1"/>
              <a:t>the</a:t>
            </a:r>
            <a:r>
              <a:rPr lang="nl-BE" dirty="0"/>
              <a:t> </a:t>
            </a:r>
            <a:r>
              <a:rPr lang="nl-BE" dirty="0" err="1"/>
              <a:t>investor</a:t>
            </a:r>
            <a:r>
              <a:rPr lang="nl-BE" dirty="0"/>
              <a:t> </a:t>
            </a:r>
            <a:r>
              <a:rPr lang="nl-BE" dirty="0" err="1"/>
              <a:t>relied</a:t>
            </a:r>
            <a:r>
              <a:rPr lang="nl-BE" dirty="0"/>
              <a:t> in </a:t>
            </a:r>
            <a:r>
              <a:rPr lang="nl-BE" dirty="0" err="1"/>
              <a:t>deciding</a:t>
            </a:r>
            <a:r>
              <a:rPr lang="nl-BE" dirty="0"/>
              <a:t> </a:t>
            </a:r>
            <a:r>
              <a:rPr lang="nl-BE" dirty="0" err="1"/>
              <a:t>to</a:t>
            </a:r>
            <a:r>
              <a:rPr lang="nl-BE" dirty="0"/>
              <a:t> make or </a:t>
            </a:r>
            <a:r>
              <a:rPr lang="nl-BE" dirty="0" err="1"/>
              <a:t>maintain</a:t>
            </a:r>
            <a:r>
              <a:rPr lang="nl-BE" dirty="0"/>
              <a:t> </a:t>
            </a:r>
            <a:r>
              <a:rPr lang="nl-BE" dirty="0" err="1"/>
              <a:t>the</a:t>
            </a:r>
            <a:r>
              <a:rPr lang="nl-BE" dirty="0"/>
              <a:t> </a:t>
            </a:r>
            <a:r>
              <a:rPr lang="nl-BE" dirty="0" err="1"/>
              <a:t>covered</a:t>
            </a:r>
            <a:r>
              <a:rPr lang="nl-BE" dirty="0"/>
              <a:t> investment” (</a:t>
            </a:r>
            <a:r>
              <a:rPr lang="nl-BE" dirty="0" err="1"/>
              <a:t>article</a:t>
            </a:r>
            <a:r>
              <a:rPr lang="nl-BE" dirty="0"/>
              <a:t> 10 (9)(4) </a:t>
            </a:r>
            <a:r>
              <a:rPr lang="nl-BE" dirty="0" err="1"/>
              <a:t>Chapter</a:t>
            </a:r>
            <a:r>
              <a:rPr lang="nl-BE" dirty="0"/>
              <a:t> 10 CETA</a:t>
            </a:r>
          </a:p>
          <a:p>
            <a:pPr lvl="1">
              <a:buFont typeface="Wingdings" panose="05000000000000000000" pitchFamily="2" charset="2"/>
              <a:buChar char="Ø"/>
            </a:pPr>
            <a:endParaRPr lang="nl-BE" dirty="0"/>
          </a:p>
          <a:p>
            <a:pPr>
              <a:buFont typeface="Wingdings" panose="05000000000000000000" pitchFamily="2" charset="2"/>
              <a:buChar char="Ø"/>
            </a:pPr>
            <a:r>
              <a:rPr lang="nl-BE" dirty="0" err="1"/>
              <a:t>Investors</a:t>
            </a:r>
            <a:r>
              <a:rPr lang="nl-BE" dirty="0"/>
              <a:t> </a:t>
            </a:r>
            <a:r>
              <a:rPr lang="nl-BE" dirty="0" err="1"/>
              <a:t>cannot</a:t>
            </a:r>
            <a:r>
              <a:rPr lang="nl-BE" dirty="0"/>
              <a:t> </a:t>
            </a:r>
            <a:r>
              <a:rPr lang="nl-BE" dirty="0" err="1"/>
              <a:t>rely</a:t>
            </a:r>
            <a:r>
              <a:rPr lang="nl-BE" dirty="0"/>
              <a:t> on </a:t>
            </a:r>
            <a:r>
              <a:rPr lang="nl-BE" dirty="0" err="1"/>
              <a:t>broad</a:t>
            </a:r>
            <a:r>
              <a:rPr lang="nl-BE" dirty="0"/>
              <a:t> &amp; vague </a:t>
            </a:r>
            <a:r>
              <a:rPr lang="nl-BE" dirty="0" err="1"/>
              <a:t>representation</a:t>
            </a:r>
            <a:r>
              <a:rPr lang="nl-BE" dirty="0"/>
              <a:t> made </a:t>
            </a:r>
            <a:r>
              <a:rPr lang="nl-BE" dirty="0" err="1"/>
              <a:t>by</a:t>
            </a:r>
            <a:r>
              <a:rPr lang="nl-BE" dirty="0"/>
              <a:t> </a:t>
            </a:r>
            <a:r>
              <a:rPr lang="nl-BE" dirty="0" err="1"/>
              <a:t>the</a:t>
            </a:r>
            <a:r>
              <a:rPr lang="nl-BE" dirty="0"/>
              <a:t> host state </a:t>
            </a:r>
            <a:r>
              <a:rPr lang="nl-BE" dirty="0" err="1"/>
              <a:t>concerning</a:t>
            </a:r>
            <a:r>
              <a:rPr lang="nl-BE" dirty="0"/>
              <a:t> </a:t>
            </a:r>
            <a:r>
              <a:rPr lang="nl-BE" dirty="0" err="1"/>
              <a:t>its</a:t>
            </a:r>
            <a:r>
              <a:rPr lang="nl-BE" dirty="0"/>
              <a:t> </a:t>
            </a:r>
            <a:r>
              <a:rPr lang="nl-BE" dirty="0" err="1"/>
              <a:t>regulatory</a:t>
            </a:r>
            <a:r>
              <a:rPr lang="nl-BE" dirty="0"/>
              <a:t> </a:t>
            </a:r>
            <a:r>
              <a:rPr lang="nl-BE" dirty="0" err="1"/>
              <a:t>framework</a:t>
            </a:r>
            <a:endParaRPr lang="nl-BE" dirty="0"/>
          </a:p>
          <a:p>
            <a:pPr>
              <a:buFont typeface="Wingdings" panose="05000000000000000000" pitchFamily="2" charset="2"/>
              <a:buChar char="Ø"/>
            </a:pPr>
            <a:r>
              <a:rPr lang="nl-BE" dirty="0"/>
              <a:t>Change in </a:t>
            </a:r>
            <a:r>
              <a:rPr lang="nl-BE" dirty="0" err="1"/>
              <a:t>the</a:t>
            </a:r>
            <a:r>
              <a:rPr lang="nl-BE" dirty="0"/>
              <a:t> </a:t>
            </a:r>
            <a:r>
              <a:rPr lang="nl-BE" dirty="0" err="1"/>
              <a:t>legislation</a:t>
            </a:r>
            <a:r>
              <a:rPr lang="nl-BE" dirty="0"/>
              <a:t> of a Member State </a:t>
            </a:r>
            <a:r>
              <a:rPr lang="nl-BE" dirty="0" err="1"/>
              <a:t>will</a:t>
            </a:r>
            <a:r>
              <a:rPr lang="nl-BE" dirty="0"/>
              <a:t> </a:t>
            </a:r>
            <a:r>
              <a:rPr lang="nl-BE" dirty="0" err="1"/>
              <a:t>not</a:t>
            </a:r>
            <a:r>
              <a:rPr lang="nl-BE" dirty="0"/>
              <a:t> </a:t>
            </a:r>
            <a:r>
              <a:rPr lang="nl-BE" dirty="0" err="1"/>
              <a:t>constitute</a:t>
            </a:r>
            <a:r>
              <a:rPr lang="nl-BE" dirty="0"/>
              <a:t> </a:t>
            </a:r>
            <a:r>
              <a:rPr lang="nl-BE" dirty="0" err="1"/>
              <a:t>violation</a:t>
            </a:r>
            <a:r>
              <a:rPr lang="nl-BE" dirty="0"/>
              <a:t> of FET(fair &amp; </a:t>
            </a:r>
            <a:r>
              <a:rPr lang="nl-BE" dirty="0" err="1"/>
              <a:t>equitable</a:t>
            </a:r>
            <a:r>
              <a:rPr lang="nl-BE" dirty="0"/>
              <a:t> treatment) standard </a:t>
            </a:r>
            <a:r>
              <a:rPr lang="nl-BE" dirty="0" err="1"/>
              <a:t>unless</a:t>
            </a:r>
            <a:r>
              <a:rPr lang="nl-BE" dirty="0"/>
              <a:t> a </a:t>
            </a:r>
            <a:r>
              <a:rPr lang="nl-BE" dirty="0" err="1"/>
              <a:t>specific</a:t>
            </a:r>
            <a:r>
              <a:rPr lang="nl-BE" dirty="0"/>
              <a:t> </a:t>
            </a:r>
            <a:r>
              <a:rPr lang="nl-BE" dirty="0" err="1"/>
              <a:t>and</a:t>
            </a:r>
            <a:r>
              <a:rPr lang="nl-BE" dirty="0"/>
              <a:t> </a:t>
            </a:r>
            <a:r>
              <a:rPr lang="nl-BE" dirty="0" err="1"/>
              <a:t>unambiguous</a:t>
            </a:r>
            <a:r>
              <a:rPr lang="nl-BE" dirty="0"/>
              <a:t> </a:t>
            </a:r>
            <a:r>
              <a:rPr lang="nl-BE" dirty="0" err="1"/>
              <a:t>representation</a:t>
            </a:r>
            <a:r>
              <a:rPr lang="nl-BE" dirty="0"/>
              <a:t> was made </a:t>
            </a:r>
            <a:r>
              <a:rPr lang="nl-BE" dirty="0" err="1"/>
              <a:t>by</a:t>
            </a:r>
            <a:r>
              <a:rPr lang="nl-BE" dirty="0"/>
              <a:t> </a:t>
            </a:r>
            <a:r>
              <a:rPr lang="nl-BE" dirty="0" err="1"/>
              <a:t>that</a:t>
            </a:r>
            <a:r>
              <a:rPr lang="nl-BE" dirty="0"/>
              <a:t> member state </a:t>
            </a:r>
            <a:r>
              <a:rPr lang="nl-BE" dirty="0" err="1"/>
              <a:t>that</a:t>
            </a:r>
            <a:r>
              <a:rPr lang="nl-BE" dirty="0"/>
              <a:t> no </a:t>
            </a:r>
            <a:r>
              <a:rPr lang="nl-BE" dirty="0" err="1"/>
              <a:t>such</a:t>
            </a:r>
            <a:r>
              <a:rPr lang="nl-BE" dirty="0"/>
              <a:t> changes </a:t>
            </a:r>
            <a:r>
              <a:rPr lang="nl-BE" dirty="0" err="1"/>
              <a:t>would</a:t>
            </a:r>
            <a:r>
              <a:rPr lang="nl-BE" dirty="0"/>
              <a:t> </a:t>
            </a:r>
            <a:r>
              <a:rPr lang="nl-BE" dirty="0" err="1"/>
              <a:t>occur</a:t>
            </a:r>
            <a:r>
              <a:rPr lang="nl-BE" dirty="0"/>
              <a:t>. </a:t>
            </a:r>
          </a:p>
          <a:p>
            <a:pPr>
              <a:buFont typeface="Wingdings" panose="05000000000000000000" pitchFamily="2" charset="2"/>
              <a:buChar char="Ø"/>
            </a:pPr>
            <a:r>
              <a:rPr lang="nl-BE" b="1" dirty="0"/>
              <a:t>Risico op </a:t>
            </a:r>
            <a:r>
              <a:rPr lang="nl-BE" b="1" dirty="0" err="1"/>
              <a:t>regulatory</a:t>
            </a:r>
            <a:r>
              <a:rPr lang="nl-BE" b="1" dirty="0"/>
              <a:t> </a:t>
            </a:r>
            <a:r>
              <a:rPr lang="nl-BE" b="1" dirty="0" err="1"/>
              <a:t>chill</a:t>
            </a:r>
            <a:r>
              <a:rPr lang="nl-BE" b="1" dirty="0"/>
              <a:t> aanzienlijk afgenomen</a:t>
            </a:r>
          </a:p>
          <a:p>
            <a:pPr lvl="1">
              <a:buFont typeface="Wingdings" panose="05000000000000000000" pitchFamily="2" charset="2"/>
              <a:buChar char="Ø"/>
            </a:pPr>
            <a:endParaRPr lang="nl-BE" dirty="0"/>
          </a:p>
        </p:txBody>
      </p:sp>
    </p:spTree>
    <p:extLst>
      <p:ext uri="{BB962C8B-B14F-4D97-AF65-F5344CB8AC3E}">
        <p14:creationId xmlns:p14="http://schemas.microsoft.com/office/powerpoint/2010/main" val="3556367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Onteigening</a:t>
            </a:r>
          </a:p>
        </p:txBody>
      </p:sp>
      <p:sp>
        <p:nvSpPr>
          <p:cNvPr id="3" name="Tijdelijke aanduiding voor inhoud 2"/>
          <p:cNvSpPr>
            <a:spLocks noGrp="1"/>
          </p:cNvSpPr>
          <p:nvPr>
            <p:ph idx="1"/>
          </p:nvPr>
        </p:nvSpPr>
        <p:spPr/>
        <p:txBody>
          <a:bodyPr/>
          <a:lstStyle/>
          <a:p>
            <a:r>
              <a:rPr lang="nl-BE" dirty="0"/>
              <a:t>“</a:t>
            </a:r>
            <a:r>
              <a:rPr lang="nl-BE" dirty="0" err="1"/>
              <a:t>Except</a:t>
            </a:r>
            <a:r>
              <a:rPr lang="nl-BE" dirty="0"/>
              <a:t> in </a:t>
            </a:r>
            <a:r>
              <a:rPr lang="nl-BE" dirty="0" err="1"/>
              <a:t>the</a:t>
            </a:r>
            <a:r>
              <a:rPr lang="nl-BE" dirty="0"/>
              <a:t> rare </a:t>
            </a:r>
            <a:r>
              <a:rPr lang="nl-BE" dirty="0" err="1"/>
              <a:t>circumstance</a:t>
            </a:r>
            <a:r>
              <a:rPr lang="nl-BE" dirty="0"/>
              <a:t> </a:t>
            </a:r>
            <a:r>
              <a:rPr lang="nl-BE" dirty="0" err="1"/>
              <a:t>where</a:t>
            </a:r>
            <a:r>
              <a:rPr lang="nl-BE" dirty="0"/>
              <a:t> </a:t>
            </a:r>
            <a:r>
              <a:rPr lang="nl-BE" dirty="0" err="1"/>
              <a:t>the</a:t>
            </a:r>
            <a:r>
              <a:rPr lang="nl-BE" dirty="0"/>
              <a:t> impact of a </a:t>
            </a:r>
            <a:r>
              <a:rPr lang="nl-BE" dirty="0" err="1"/>
              <a:t>measure</a:t>
            </a:r>
            <a:r>
              <a:rPr lang="nl-BE" dirty="0"/>
              <a:t> or series of </a:t>
            </a:r>
            <a:r>
              <a:rPr lang="nl-BE" dirty="0" err="1"/>
              <a:t>measures</a:t>
            </a:r>
            <a:r>
              <a:rPr lang="nl-BE" dirty="0"/>
              <a:t> is </a:t>
            </a:r>
            <a:r>
              <a:rPr lang="nl-BE" dirty="0" err="1"/>
              <a:t>so</a:t>
            </a:r>
            <a:r>
              <a:rPr lang="nl-BE" dirty="0"/>
              <a:t> severe in light of </a:t>
            </a:r>
            <a:r>
              <a:rPr lang="nl-BE" dirty="0" err="1"/>
              <a:t>its</a:t>
            </a:r>
            <a:r>
              <a:rPr lang="nl-BE" dirty="0"/>
              <a:t> </a:t>
            </a:r>
            <a:r>
              <a:rPr lang="nl-BE" dirty="0" err="1"/>
              <a:t>purpose</a:t>
            </a:r>
            <a:r>
              <a:rPr lang="nl-BE" dirty="0"/>
              <a:t> </a:t>
            </a:r>
            <a:r>
              <a:rPr lang="nl-BE" dirty="0" err="1"/>
              <a:t>that</a:t>
            </a:r>
            <a:r>
              <a:rPr lang="nl-BE" dirty="0"/>
              <a:t> </a:t>
            </a:r>
            <a:r>
              <a:rPr lang="nl-BE" dirty="0" err="1"/>
              <a:t>it</a:t>
            </a:r>
            <a:r>
              <a:rPr lang="nl-BE" dirty="0"/>
              <a:t> </a:t>
            </a:r>
            <a:r>
              <a:rPr lang="nl-BE" dirty="0" err="1"/>
              <a:t>appears</a:t>
            </a:r>
            <a:r>
              <a:rPr lang="nl-BE" dirty="0"/>
              <a:t> </a:t>
            </a:r>
            <a:r>
              <a:rPr lang="nl-BE" dirty="0" err="1"/>
              <a:t>manifestly</a:t>
            </a:r>
            <a:r>
              <a:rPr lang="nl-BE" dirty="0"/>
              <a:t> </a:t>
            </a:r>
            <a:r>
              <a:rPr lang="nl-BE" dirty="0" err="1"/>
              <a:t>excessive</a:t>
            </a:r>
            <a:r>
              <a:rPr lang="nl-BE" dirty="0"/>
              <a:t>, non </a:t>
            </a:r>
            <a:r>
              <a:rPr lang="nl-BE" dirty="0" err="1"/>
              <a:t>discriminatory</a:t>
            </a:r>
            <a:r>
              <a:rPr lang="nl-BE" dirty="0"/>
              <a:t> </a:t>
            </a:r>
            <a:r>
              <a:rPr lang="nl-BE" dirty="0" err="1"/>
              <a:t>measures</a:t>
            </a:r>
            <a:r>
              <a:rPr lang="nl-BE" dirty="0"/>
              <a:t> </a:t>
            </a:r>
            <a:r>
              <a:rPr lang="nl-BE" dirty="0" err="1"/>
              <a:t>by</a:t>
            </a:r>
            <a:r>
              <a:rPr lang="nl-BE" dirty="0"/>
              <a:t> a party </a:t>
            </a:r>
            <a:r>
              <a:rPr lang="nl-BE" dirty="0" err="1"/>
              <a:t>that</a:t>
            </a:r>
            <a:r>
              <a:rPr lang="nl-BE" dirty="0"/>
              <a:t> are </a:t>
            </a:r>
            <a:r>
              <a:rPr lang="nl-BE" dirty="0" err="1"/>
              <a:t>designed</a:t>
            </a:r>
            <a:r>
              <a:rPr lang="nl-BE" dirty="0"/>
              <a:t> </a:t>
            </a:r>
            <a:r>
              <a:rPr lang="nl-BE" dirty="0" err="1"/>
              <a:t>and</a:t>
            </a:r>
            <a:r>
              <a:rPr lang="nl-BE" dirty="0"/>
              <a:t> </a:t>
            </a:r>
            <a:r>
              <a:rPr lang="nl-BE" dirty="0" err="1"/>
              <a:t>applied</a:t>
            </a:r>
            <a:r>
              <a:rPr lang="nl-BE" dirty="0"/>
              <a:t> </a:t>
            </a:r>
            <a:r>
              <a:rPr lang="nl-BE" dirty="0" err="1"/>
              <a:t>to</a:t>
            </a:r>
            <a:r>
              <a:rPr lang="nl-BE" dirty="0"/>
              <a:t> </a:t>
            </a:r>
            <a:r>
              <a:rPr lang="nl-BE" dirty="0" err="1"/>
              <a:t>protect</a:t>
            </a:r>
            <a:r>
              <a:rPr lang="nl-BE" dirty="0"/>
              <a:t> </a:t>
            </a:r>
            <a:r>
              <a:rPr lang="nl-BE" dirty="0" err="1"/>
              <a:t>legitimate</a:t>
            </a:r>
            <a:r>
              <a:rPr lang="nl-BE" dirty="0"/>
              <a:t> public policy </a:t>
            </a:r>
            <a:r>
              <a:rPr lang="nl-BE" dirty="0" err="1"/>
              <a:t>objectives</a:t>
            </a:r>
            <a:r>
              <a:rPr lang="nl-BE" dirty="0"/>
              <a:t> </a:t>
            </a:r>
            <a:r>
              <a:rPr lang="nl-BE" dirty="0" err="1"/>
              <a:t>such</a:t>
            </a:r>
            <a:r>
              <a:rPr lang="nl-BE" dirty="0"/>
              <a:t> as public health, </a:t>
            </a:r>
            <a:r>
              <a:rPr lang="nl-BE" dirty="0" err="1"/>
              <a:t>safety</a:t>
            </a:r>
            <a:r>
              <a:rPr lang="nl-BE" dirty="0"/>
              <a:t>, </a:t>
            </a:r>
            <a:r>
              <a:rPr lang="nl-BE" dirty="0" err="1"/>
              <a:t>and</a:t>
            </a:r>
            <a:r>
              <a:rPr lang="nl-BE" dirty="0"/>
              <a:t> </a:t>
            </a:r>
            <a:r>
              <a:rPr lang="nl-BE" dirty="0" err="1"/>
              <a:t>the</a:t>
            </a:r>
            <a:r>
              <a:rPr lang="nl-BE" dirty="0"/>
              <a:t> environment do no </a:t>
            </a:r>
            <a:r>
              <a:rPr lang="nl-BE" dirty="0" err="1"/>
              <a:t>constitute</a:t>
            </a:r>
            <a:r>
              <a:rPr lang="nl-BE" dirty="0"/>
              <a:t> indirect </a:t>
            </a:r>
            <a:r>
              <a:rPr lang="nl-BE" dirty="0" err="1"/>
              <a:t>expropriation</a:t>
            </a:r>
            <a:r>
              <a:rPr lang="nl-BE" dirty="0"/>
              <a:t>” </a:t>
            </a:r>
            <a:r>
              <a:rPr lang="nl-BE" dirty="0" err="1"/>
              <a:t>Article</a:t>
            </a:r>
            <a:r>
              <a:rPr lang="nl-BE" dirty="0"/>
              <a:t> X.11 (3) </a:t>
            </a:r>
            <a:r>
              <a:rPr lang="nl-BE" dirty="0" err="1"/>
              <a:t>Chapter</a:t>
            </a:r>
            <a:r>
              <a:rPr lang="nl-BE" dirty="0"/>
              <a:t> 10 CETA</a:t>
            </a:r>
          </a:p>
          <a:p>
            <a:pPr>
              <a:buFont typeface="Wingdings" panose="05000000000000000000" pitchFamily="2" charset="2"/>
              <a:buChar char="Ø"/>
            </a:pPr>
            <a:endParaRPr lang="nl-BE" dirty="0"/>
          </a:p>
          <a:p>
            <a:pPr>
              <a:buFont typeface="Wingdings" panose="05000000000000000000" pitchFamily="2" charset="2"/>
              <a:buChar char="Ø"/>
            </a:pPr>
            <a:r>
              <a:rPr lang="nl-BE" dirty="0"/>
              <a:t>Heel moeilijk tot quasi onmogelijk voor een bedrijf om onteigening aan te klagen indien dit gebeurt voor het publiek belang</a:t>
            </a:r>
          </a:p>
        </p:txBody>
      </p:sp>
    </p:spTree>
    <p:extLst>
      <p:ext uri="{BB962C8B-B14F-4D97-AF65-F5344CB8AC3E}">
        <p14:creationId xmlns:p14="http://schemas.microsoft.com/office/powerpoint/2010/main" val="2088181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ISDS</a:t>
            </a:r>
          </a:p>
        </p:txBody>
      </p:sp>
      <p:sp>
        <p:nvSpPr>
          <p:cNvPr id="3" name="Tijdelijke aanduiding voor inhoud 2"/>
          <p:cNvSpPr>
            <a:spLocks noGrp="1"/>
          </p:cNvSpPr>
          <p:nvPr>
            <p:ph idx="1"/>
          </p:nvPr>
        </p:nvSpPr>
        <p:spPr/>
        <p:txBody>
          <a:bodyPr>
            <a:normAutofit/>
          </a:bodyPr>
          <a:lstStyle/>
          <a:p>
            <a:r>
              <a:rPr lang="nl-BE" b="1" dirty="0"/>
              <a:t>Transparantie</a:t>
            </a:r>
          </a:p>
          <a:p>
            <a:pPr lvl="1"/>
            <a:r>
              <a:rPr lang="nl-BE" dirty="0"/>
              <a:t>Niet ongelimiteerd: “</a:t>
            </a:r>
            <a:r>
              <a:rPr lang="nl-BE" dirty="0" err="1"/>
              <a:t>Confidential</a:t>
            </a:r>
            <a:r>
              <a:rPr lang="nl-BE" dirty="0"/>
              <a:t> business information”</a:t>
            </a:r>
          </a:p>
          <a:p>
            <a:pPr lvl="1"/>
            <a:r>
              <a:rPr lang="nl-BE" dirty="0"/>
              <a:t>“UNCITRAL Rules on </a:t>
            </a:r>
            <a:r>
              <a:rPr lang="nl-BE" dirty="0" err="1"/>
              <a:t>Transparency</a:t>
            </a:r>
            <a:r>
              <a:rPr lang="nl-BE" dirty="0"/>
              <a:t> in </a:t>
            </a:r>
            <a:r>
              <a:rPr lang="nl-BE" dirty="0" err="1"/>
              <a:t>Treaty</a:t>
            </a:r>
            <a:r>
              <a:rPr lang="nl-BE" dirty="0"/>
              <a:t> </a:t>
            </a:r>
            <a:r>
              <a:rPr lang="nl-BE" dirty="0" err="1"/>
              <a:t>Based</a:t>
            </a:r>
            <a:r>
              <a:rPr lang="nl-BE" dirty="0"/>
              <a:t> Investor-State </a:t>
            </a:r>
            <a:r>
              <a:rPr lang="nl-BE" dirty="0" err="1"/>
              <a:t>Arbitration</a:t>
            </a:r>
            <a:r>
              <a:rPr lang="nl-BE" dirty="0"/>
              <a:t>”</a:t>
            </a:r>
          </a:p>
          <a:p>
            <a:pPr lvl="1"/>
            <a:r>
              <a:rPr lang="nl-BE" dirty="0" err="1"/>
              <a:t>Requests</a:t>
            </a:r>
            <a:r>
              <a:rPr lang="nl-BE" dirty="0"/>
              <a:t> </a:t>
            </a:r>
            <a:r>
              <a:rPr lang="nl-BE" dirty="0" err="1"/>
              <a:t>for</a:t>
            </a:r>
            <a:r>
              <a:rPr lang="nl-BE" dirty="0"/>
              <a:t> </a:t>
            </a:r>
            <a:r>
              <a:rPr lang="nl-BE" dirty="0" err="1"/>
              <a:t>consultations</a:t>
            </a:r>
            <a:r>
              <a:rPr lang="nl-BE" dirty="0"/>
              <a:t>, </a:t>
            </a:r>
            <a:r>
              <a:rPr lang="nl-BE" dirty="0" err="1"/>
              <a:t>pleadings</a:t>
            </a:r>
            <a:r>
              <a:rPr lang="nl-BE" dirty="0"/>
              <a:t>, minutes &amp; </a:t>
            </a:r>
            <a:r>
              <a:rPr lang="nl-BE" dirty="0" err="1"/>
              <a:t>transcripts</a:t>
            </a:r>
            <a:r>
              <a:rPr lang="nl-BE" dirty="0"/>
              <a:t> of hearings, orders of </a:t>
            </a:r>
            <a:r>
              <a:rPr lang="nl-BE" dirty="0" err="1"/>
              <a:t>awards</a:t>
            </a:r>
            <a:r>
              <a:rPr lang="nl-BE" dirty="0"/>
              <a:t> must </a:t>
            </a:r>
            <a:r>
              <a:rPr lang="nl-BE" dirty="0" err="1"/>
              <a:t>be</a:t>
            </a:r>
            <a:r>
              <a:rPr lang="nl-BE" dirty="0"/>
              <a:t> made </a:t>
            </a:r>
            <a:r>
              <a:rPr lang="nl-BE" dirty="0" err="1"/>
              <a:t>available</a:t>
            </a:r>
            <a:r>
              <a:rPr lang="nl-BE" dirty="0"/>
              <a:t> </a:t>
            </a:r>
            <a:r>
              <a:rPr lang="nl-BE" dirty="0" err="1"/>
              <a:t>to</a:t>
            </a:r>
            <a:r>
              <a:rPr lang="nl-BE" dirty="0"/>
              <a:t> </a:t>
            </a:r>
            <a:r>
              <a:rPr lang="nl-BE" dirty="0" err="1"/>
              <a:t>the</a:t>
            </a:r>
            <a:r>
              <a:rPr lang="nl-BE" dirty="0"/>
              <a:t> public.</a:t>
            </a:r>
          </a:p>
          <a:p>
            <a:pPr lvl="1"/>
            <a:r>
              <a:rPr lang="nl-BE" dirty="0" err="1"/>
              <a:t>Arbitral</a:t>
            </a:r>
            <a:r>
              <a:rPr lang="nl-BE" dirty="0"/>
              <a:t> </a:t>
            </a:r>
            <a:r>
              <a:rPr lang="nl-BE" dirty="0" err="1"/>
              <a:t>tribunal</a:t>
            </a:r>
            <a:r>
              <a:rPr lang="nl-BE" dirty="0"/>
              <a:t> </a:t>
            </a:r>
            <a:r>
              <a:rPr lang="nl-BE" dirty="0" err="1"/>
              <a:t>may</a:t>
            </a:r>
            <a:r>
              <a:rPr lang="nl-BE" dirty="0"/>
              <a:t> even </a:t>
            </a:r>
            <a:r>
              <a:rPr lang="nl-BE" dirty="0" err="1"/>
              <a:t>decide</a:t>
            </a:r>
            <a:r>
              <a:rPr lang="nl-BE" dirty="0"/>
              <a:t> </a:t>
            </a:r>
            <a:r>
              <a:rPr lang="nl-BE" dirty="0" err="1"/>
              <a:t>to</a:t>
            </a:r>
            <a:r>
              <a:rPr lang="nl-BE" dirty="0"/>
              <a:t> make </a:t>
            </a:r>
            <a:r>
              <a:rPr lang="nl-BE" dirty="0" err="1"/>
              <a:t>other</a:t>
            </a:r>
            <a:r>
              <a:rPr lang="nl-BE" dirty="0"/>
              <a:t> document </a:t>
            </a:r>
            <a:r>
              <a:rPr lang="nl-BE" dirty="0" err="1"/>
              <a:t>available</a:t>
            </a:r>
            <a:endParaRPr lang="nl-BE" dirty="0"/>
          </a:p>
          <a:p>
            <a:pPr lvl="1"/>
            <a:endParaRPr lang="nl-BE" dirty="0"/>
          </a:p>
          <a:p>
            <a:r>
              <a:rPr lang="nl-BE" b="1" dirty="0"/>
              <a:t>Onpartijdigheid</a:t>
            </a:r>
          </a:p>
          <a:p>
            <a:pPr lvl="1"/>
            <a:r>
              <a:rPr lang="nl-BE" dirty="0" err="1"/>
              <a:t>Arbitrators</a:t>
            </a:r>
            <a:r>
              <a:rPr lang="nl-BE" dirty="0"/>
              <a:t> must have “expertise in public </a:t>
            </a:r>
            <a:r>
              <a:rPr lang="nl-BE" dirty="0" err="1"/>
              <a:t>international</a:t>
            </a:r>
            <a:r>
              <a:rPr lang="nl-BE" dirty="0"/>
              <a:t> </a:t>
            </a:r>
            <a:r>
              <a:rPr lang="nl-BE" dirty="0" err="1"/>
              <a:t>law</a:t>
            </a:r>
            <a:r>
              <a:rPr lang="nl-BE" dirty="0"/>
              <a:t>, in </a:t>
            </a:r>
            <a:r>
              <a:rPr lang="nl-BE" dirty="0" err="1"/>
              <a:t>particular</a:t>
            </a:r>
            <a:r>
              <a:rPr lang="nl-BE" dirty="0"/>
              <a:t> </a:t>
            </a:r>
            <a:r>
              <a:rPr lang="nl-BE" dirty="0" err="1"/>
              <a:t>international</a:t>
            </a:r>
            <a:r>
              <a:rPr lang="nl-BE" dirty="0"/>
              <a:t> investment </a:t>
            </a:r>
            <a:r>
              <a:rPr lang="nl-BE" dirty="0" err="1"/>
              <a:t>law</a:t>
            </a:r>
            <a:endParaRPr lang="nl-BE" dirty="0"/>
          </a:p>
          <a:p>
            <a:pPr lvl="1"/>
            <a:r>
              <a:rPr lang="nl-BE" dirty="0" err="1"/>
              <a:t>Arbitrators</a:t>
            </a:r>
            <a:r>
              <a:rPr lang="nl-BE" dirty="0"/>
              <a:t> must </a:t>
            </a:r>
            <a:r>
              <a:rPr lang="nl-BE" dirty="0" err="1"/>
              <a:t>also</a:t>
            </a:r>
            <a:r>
              <a:rPr lang="nl-BE" dirty="0"/>
              <a:t> </a:t>
            </a:r>
            <a:r>
              <a:rPr lang="nl-BE" dirty="0" err="1"/>
              <a:t>comply</a:t>
            </a:r>
            <a:r>
              <a:rPr lang="nl-BE" dirty="0"/>
              <a:t> </a:t>
            </a:r>
            <a:r>
              <a:rPr lang="nl-BE" dirty="0" err="1"/>
              <a:t>with</a:t>
            </a:r>
            <a:r>
              <a:rPr lang="nl-BE" dirty="0"/>
              <a:t> International Bar Association </a:t>
            </a:r>
            <a:r>
              <a:rPr lang="nl-BE" dirty="0" err="1"/>
              <a:t>Guidelines</a:t>
            </a:r>
            <a:r>
              <a:rPr lang="nl-BE" dirty="0"/>
              <a:t> on Conflict of Interest in International </a:t>
            </a:r>
            <a:r>
              <a:rPr lang="nl-BE" dirty="0" err="1"/>
              <a:t>Arbitartion</a:t>
            </a:r>
            <a:endParaRPr lang="nl-BE" dirty="0"/>
          </a:p>
          <a:p>
            <a:pPr lvl="1"/>
            <a:endParaRPr lang="nl-BE" dirty="0"/>
          </a:p>
        </p:txBody>
      </p:sp>
    </p:spTree>
    <p:extLst>
      <p:ext uri="{BB962C8B-B14F-4D97-AF65-F5344CB8AC3E}">
        <p14:creationId xmlns:p14="http://schemas.microsoft.com/office/powerpoint/2010/main" val="875179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a:t>Conclusies</a:t>
            </a:r>
          </a:p>
        </p:txBody>
      </p:sp>
      <p:sp>
        <p:nvSpPr>
          <p:cNvPr id="3" name="Tijdelijke aanduiding voor inhoud 2"/>
          <p:cNvSpPr>
            <a:spLocks noGrp="1"/>
          </p:cNvSpPr>
          <p:nvPr>
            <p:ph idx="1"/>
          </p:nvPr>
        </p:nvSpPr>
        <p:spPr/>
        <p:txBody>
          <a:bodyPr/>
          <a:lstStyle/>
          <a:p>
            <a:r>
              <a:rPr lang="nl-BE" b="1" dirty="0"/>
              <a:t>Rechtszekerheid cruciaal voor ondernemers</a:t>
            </a:r>
          </a:p>
          <a:p>
            <a:endParaRPr lang="nl-BE" b="1" dirty="0"/>
          </a:p>
          <a:p>
            <a:r>
              <a:rPr lang="nl-BE" b="1" dirty="0"/>
              <a:t>Investeringsbescherming en arbitrage maken hier deel van uit</a:t>
            </a:r>
          </a:p>
          <a:p>
            <a:endParaRPr lang="nl-BE" b="1" dirty="0"/>
          </a:p>
          <a:p>
            <a:r>
              <a:rPr lang="nl-BE" b="1" dirty="0"/>
              <a:t>Grote evolutie in investeringsbescherming EU afgelopen jaren</a:t>
            </a:r>
          </a:p>
          <a:p>
            <a:endParaRPr lang="nl-BE" b="1" dirty="0"/>
          </a:p>
          <a:p>
            <a:r>
              <a:rPr lang="nl-BE" b="1" dirty="0"/>
              <a:t>Voka steunt volledig EU in de inspanningen die zij geleverd hebben</a:t>
            </a:r>
          </a:p>
          <a:p>
            <a:endParaRPr lang="nl-BE" dirty="0"/>
          </a:p>
        </p:txBody>
      </p:sp>
    </p:spTree>
    <p:extLst>
      <p:ext uri="{BB962C8B-B14F-4D97-AF65-F5344CB8AC3E}">
        <p14:creationId xmlns:p14="http://schemas.microsoft.com/office/powerpoint/2010/main" val="274931597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verkiezingsmemorandum aanpak v4">
  <a:themeElements>
    <a:clrScheme name="Vokakleuren">
      <a:dk1>
        <a:srgbClr val="000000"/>
      </a:dk1>
      <a:lt1>
        <a:srgbClr val="FFFFFF"/>
      </a:lt1>
      <a:dk2>
        <a:srgbClr val="000000"/>
      </a:dk2>
      <a:lt2>
        <a:srgbClr val="FFFFFF"/>
      </a:lt2>
      <a:accent1>
        <a:srgbClr val="F99D1C"/>
      </a:accent1>
      <a:accent2>
        <a:srgbClr val="DB561F"/>
      </a:accent2>
      <a:accent3>
        <a:srgbClr val="BFD730"/>
      </a:accent3>
      <a:accent4>
        <a:srgbClr val="00508F"/>
      </a:accent4>
      <a:accent5>
        <a:srgbClr val="008667"/>
      </a:accent5>
      <a:accent6>
        <a:srgbClr val="0096D6"/>
      </a:accent6>
      <a:hlink>
        <a:srgbClr val="842E62"/>
      </a:hlink>
      <a:folHlink>
        <a:srgbClr val="321111"/>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36300">
              <a:srgbClr val="FFAF28"/>
            </a:gs>
            <a:gs pos="0">
              <a:schemeClr val="accent1">
                <a:tint val="100000"/>
                <a:shade val="100000"/>
                <a:satMod val="130000"/>
              </a:schemeClr>
            </a:gs>
            <a:gs pos="100000">
              <a:schemeClr val="accent1">
                <a:tint val="50000"/>
                <a:shade val="100000"/>
                <a:satMod val="350000"/>
              </a:schemeClr>
            </a:gs>
          </a:gsLst>
        </a:gradFill>
      </a:spPr>
      <a:bodyPr rtlCol="0" anchor="ctr"/>
      <a:lstStyle>
        <a:defPPr>
          <a:defRPr dirty="0" smtClean="0">
            <a:solidFill>
              <a:schemeClr val="tx1"/>
            </a:soli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7188611B46F94CAED9F3D5BBF7F798" ma:contentTypeVersion="3" ma:contentTypeDescription="Een nieuw document maken." ma:contentTypeScope="" ma:versionID="15ed03af6e424b2285d1a1b4298b6f02">
  <xsd:schema xmlns:xsd="http://www.w3.org/2001/XMLSchema" xmlns:xs="http://www.w3.org/2001/XMLSchema" xmlns:p="http://schemas.microsoft.com/office/2006/metadata/properties" xmlns:ns2="b1fbe6bc-579c-47af-b031-4320ec39a433" targetNamespace="http://schemas.microsoft.com/office/2006/metadata/properties" ma:root="true" ma:fieldsID="0e7ba7840ee20e8c0c6e30e068e022ca" ns2:_="">
    <xsd:import namespace="b1fbe6bc-579c-47af-b031-4320ec39a433"/>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fbe6bc-579c-47af-b031-4320ec39a433"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ma:index="10" ma:displayName="Opmerkingen"/>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D80D6C1-0354-4FC3-9F59-94945AA7F8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fbe6bc-579c-47af-b031-4320ec39a4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6D3C98-250E-46D1-8A62-EBAAC7AE4E7E}">
  <ds:schemaRefs>
    <ds:schemaRef ds:uri="http://schemas.microsoft.com/sharepoint/v3/contenttype/forms"/>
  </ds:schemaRefs>
</ds:datastoreItem>
</file>

<file path=customXml/itemProps3.xml><?xml version="1.0" encoding="utf-8"?>
<ds:datastoreItem xmlns:ds="http://schemas.openxmlformats.org/officeDocument/2006/customXml" ds:itemID="{58EEA4DA-A867-4D8C-A38D-ECA6FC0623B3}">
  <ds:schemaRefs>
    <ds:schemaRef ds:uri="b1fbe6bc-579c-47af-b031-4320ec39a433"/>
    <ds:schemaRef ds:uri="http://schemas.microsoft.com/office/2006/metadata/properties"/>
    <ds:schemaRef ds:uri="http://purl.org/dc/dcmitype/"/>
    <ds:schemaRef ds:uri="http://schemas.microsoft.com/office/infopath/2007/PartnerControls"/>
    <ds:schemaRef ds:uri="http://schemas.microsoft.com/office/2006/documentManagement/types"/>
    <ds:schemaRef ds:uri="http://www.w3.org/XML/1998/namespace"/>
    <ds:schemaRef ds:uri="http://schemas.openxmlformats.org/package/2006/metadata/core-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2098</TotalTime>
  <Words>743</Words>
  <Application>Microsoft Office PowerPoint</Application>
  <PresentationFormat>Aangepast</PresentationFormat>
  <Paragraphs>75</Paragraphs>
  <Slides>10</Slides>
  <Notes>2</Notes>
  <HiddenSlides>0</HiddenSlides>
  <MMClips>0</MMClips>
  <ScaleCrop>false</ScaleCrop>
  <HeadingPairs>
    <vt:vector size="4" baseType="variant">
      <vt:variant>
        <vt:lpstr>Thema</vt:lpstr>
      </vt:variant>
      <vt:variant>
        <vt:i4>2</vt:i4>
      </vt:variant>
      <vt:variant>
        <vt:lpstr>Diatitels</vt:lpstr>
      </vt:variant>
      <vt:variant>
        <vt:i4>10</vt:i4>
      </vt:variant>
    </vt:vector>
  </HeadingPairs>
  <TitlesOfParts>
    <vt:vector size="12" baseType="lpstr">
      <vt:lpstr>Kantoorthema</vt:lpstr>
      <vt:lpstr>verkiezingsmemorandum aanpak v4</vt:lpstr>
      <vt:lpstr>PowerPoint-presentatie</vt:lpstr>
      <vt:lpstr>(Rechts)zekerheid</vt:lpstr>
      <vt:lpstr>Common Commercial Policy</vt:lpstr>
      <vt:lpstr>Arbitrage: algemene visie</vt:lpstr>
      <vt:lpstr>‘Right to Regulate’</vt:lpstr>
      <vt:lpstr>Legitimate expectations vs. regulatory chill</vt:lpstr>
      <vt:lpstr>Onteigening</vt:lpstr>
      <vt:lpstr>ISDS</vt:lpstr>
      <vt:lpstr>Conclusies</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Patrice Bakeroot</dc:creator>
  <cp:lastModifiedBy>Haeverans, Eva</cp:lastModifiedBy>
  <cp:revision>159</cp:revision>
  <cp:lastPrinted>2016-11-28T07:30:26Z</cp:lastPrinted>
  <dcterms:created xsi:type="dcterms:W3CDTF">2015-11-05T08:06:30Z</dcterms:created>
  <dcterms:modified xsi:type="dcterms:W3CDTF">2017-02-14T12:08:09Z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0x010100977188611B46F94CAED9F3D5BBF7F798</vt:lpwstr>
  </property>
</Properties>
</file>